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08" r:id="rId2"/>
    <p:sldId id="297" r:id="rId3"/>
    <p:sldId id="326" r:id="rId4"/>
    <p:sldId id="290" r:id="rId5"/>
    <p:sldId id="330" r:id="rId6"/>
    <p:sldId id="291" r:id="rId7"/>
    <p:sldId id="292" r:id="rId8"/>
    <p:sldId id="293" r:id="rId9"/>
    <p:sldId id="294" r:id="rId10"/>
    <p:sldId id="295" r:id="rId11"/>
    <p:sldId id="296" r:id="rId12"/>
    <p:sldId id="327" r:id="rId13"/>
    <p:sldId id="309" r:id="rId14"/>
    <p:sldId id="331" r:id="rId15"/>
    <p:sldId id="310" r:id="rId16"/>
    <p:sldId id="338" r:id="rId17"/>
    <p:sldId id="343" r:id="rId18"/>
    <p:sldId id="342" r:id="rId19"/>
    <p:sldId id="339" r:id="rId20"/>
    <p:sldId id="340" r:id="rId21"/>
    <p:sldId id="341" r:id="rId22"/>
    <p:sldId id="319" r:id="rId23"/>
    <p:sldId id="312" r:id="rId24"/>
    <p:sldId id="335" r:id="rId25"/>
    <p:sldId id="336" r:id="rId26"/>
    <p:sldId id="337" r:id="rId27"/>
    <p:sldId id="332" r:id="rId28"/>
    <p:sldId id="333" r:id="rId29"/>
    <p:sldId id="313" r:id="rId30"/>
    <p:sldId id="334" r:id="rId31"/>
    <p:sldId id="314" r:id="rId32"/>
    <p:sldId id="315" r:id="rId33"/>
    <p:sldId id="316" r:id="rId34"/>
    <p:sldId id="317" r:id="rId35"/>
    <p:sldId id="289" r:id="rId3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64" autoAdjust="0"/>
  </p:normalViewPr>
  <p:slideViewPr>
    <p:cSldViewPr>
      <p:cViewPr varScale="1">
        <p:scale>
          <a:sx n="81" d="100"/>
          <a:sy n="81" d="100"/>
        </p:scale>
        <p:origin x="150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0465352-FA4C-4A0D-AFA6-B3409FA8FAB9}" type="datetimeFigureOut">
              <a:rPr lang="en-GB" smtClean="0"/>
              <a:t>01/04/2022</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EB95465-8858-451E-A3B4-38A3695DD3EA}" type="slidenum">
              <a:rPr lang="en-GB" smtClean="0"/>
              <a:t>‹#›</a:t>
            </a:fld>
            <a:endParaRPr lang="en-GB" dirty="0"/>
          </a:p>
        </p:txBody>
      </p:sp>
    </p:spTree>
    <p:extLst>
      <p:ext uri="{BB962C8B-B14F-4D97-AF65-F5344CB8AC3E}">
        <p14:creationId xmlns:p14="http://schemas.microsoft.com/office/powerpoint/2010/main" val="357068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6943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702250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10"/>
          <p:cNvSpPr/>
          <p:nvPr userDrawn="1"/>
        </p:nvSpPr>
        <p:spPr>
          <a:xfrm>
            <a:off x="0" y="0"/>
            <a:ext cx="9144000" cy="4648200"/>
          </a:xfrm>
          <a:prstGeom prst="rect">
            <a:avLst/>
          </a:prstGeom>
          <a:solidFill>
            <a:srgbClr val="0126B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5" name="Rectangle 15"/>
          <p:cNvSpPr>
            <a:spLocks noGrp="1"/>
          </p:cNvSpPr>
          <p:nvPr>
            <p:ph type="sldNum" sz="quarter" idx="11"/>
          </p:nvPr>
        </p:nvSpPr>
        <p:spPr>
          <a:xfrm>
            <a:off x="6477000" y="6477000"/>
            <a:ext cx="1021080" cy="304800"/>
          </a:xfrm>
        </p:spPr>
        <p:txBody>
          <a:bodyPr anchor="ctr"/>
          <a:lstStyle/>
          <a:p>
            <a:fld id="{256D3EEF-DE4E-429D-8EC4-DDC531AFF587}" type="slidenum">
              <a:rPr lang="en-US" smtClean="0">
                <a:solidFill>
                  <a:prstClr val="black"/>
                </a:solidFill>
              </a:rPr>
              <a:pPr/>
              <a:t>‹#›</a:t>
            </a:fld>
            <a:endParaRPr lang="en-US" dirty="0">
              <a:solidFill>
                <a:prstClr val="black"/>
              </a:solidFill>
            </a:endParaRPr>
          </a:p>
        </p:txBody>
      </p:sp>
      <p:sp>
        <p:nvSpPr>
          <p:cNvPr id="16" name="Rectangle 16"/>
          <p:cNvSpPr>
            <a:spLocks noGrp="1"/>
          </p:cNvSpPr>
          <p:nvPr>
            <p:ph type="ftr" sz="quarter" idx="12"/>
          </p:nvPr>
        </p:nvSpPr>
        <p:spPr>
          <a:xfrm>
            <a:off x="304800" y="6477000"/>
            <a:ext cx="3733800" cy="304800"/>
          </a:xfrm>
          <a:prstGeom prst="rect">
            <a:avLst/>
          </a:prstGeom>
        </p:spPr>
        <p:txBody>
          <a:bodyPr/>
          <a:lstStyle/>
          <a:p>
            <a:endParaRPr lang="en-US" dirty="0">
              <a:solidFill>
                <a:prstClr val="black"/>
              </a:solidFill>
            </a:endParaRPr>
          </a:p>
        </p:txBody>
      </p:sp>
      <p:sp>
        <p:nvSpPr>
          <p:cNvPr id="10" name="Date Placeholder 9"/>
          <p:cNvSpPr>
            <a:spLocks noGrp="1"/>
          </p:cNvSpPr>
          <p:nvPr>
            <p:ph type="dt" sz="half" idx="10"/>
          </p:nvPr>
        </p:nvSpPr>
        <p:spPr>
          <a:xfrm>
            <a:off x="228600" y="6477000"/>
            <a:ext cx="1600200" cy="304800"/>
          </a:xfrm>
          <a:prstGeom prst="rect">
            <a:avLst/>
          </a:prstGeom>
        </p:spPr>
        <p:txBody>
          <a:bodyPr anchor="ctr"/>
          <a:lstStyle>
            <a:lvl1pPr algn="l">
              <a:defRPr>
                <a:solidFill>
                  <a:srgbClr val="A0A0A0"/>
                </a:solidFill>
              </a:defRPr>
            </a:lvl1pPr>
            <a:extLst/>
          </a:lstStyle>
          <a:p>
            <a:fld id="{F1BB4F6D-A7A0-C941-811E-4B0D4C2B12CE}" type="datetime6">
              <a:rPr lang="en-GB" smtClean="0"/>
              <a:pPr/>
              <a:t>April 22</a:t>
            </a:fld>
            <a:endParaRPr lang="en-US" dirty="0"/>
          </a:p>
        </p:txBody>
      </p:sp>
      <p:pic>
        <p:nvPicPr>
          <p:cNvPr id="7" name="Picture 6" descr="Logo for Databas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504" y="4713550"/>
            <a:ext cx="9036496" cy="1748587"/>
          </a:xfrm>
          <a:prstGeom prst="rect">
            <a:avLst/>
          </a:prstGeom>
        </p:spPr>
      </p:pic>
    </p:spTree>
    <p:extLst>
      <p:ext uri="{BB962C8B-B14F-4D97-AF65-F5344CB8AC3E}">
        <p14:creationId xmlns:p14="http://schemas.microsoft.com/office/powerpoint/2010/main" val="38704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a:xfrm>
            <a:off x="7010400" y="76200"/>
            <a:ext cx="1371600" cy="228600"/>
          </a:xfrm>
          <a:prstGeom prst="rect">
            <a:avLst/>
          </a:prstGeom>
        </p:spPr>
        <p:txBody>
          <a:bodyPr/>
          <a:lstStyle/>
          <a:p>
            <a:pPr algn="r"/>
            <a:fld id="{713E8FFE-3E61-5347-816F-E02EE4956345}" type="datetime6">
              <a:rPr lang="en-GB" smtClean="0">
                <a:solidFill>
                  <a:prstClr val="black">
                    <a:tint val="65000"/>
                  </a:prstClr>
                </a:solidFill>
              </a:rPr>
              <a:pPr algn="r"/>
              <a:t>April 22</a:t>
            </a:fld>
            <a:endParaRPr lang="en-US" dirty="0">
              <a:solidFill>
                <a:prstClr val="black">
                  <a:tint val="65000"/>
                </a:prstClr>
              </a:solidFill>
            </a:endParaRPr>
          </a:p>
        </p:txBody>
      </p:sp>
      <p:sp>
        <p:nvSpPr>
          <p:cNvPr id="20" name="Rectangle 20"/>
          <p:cNvSpPr>
            <a:spLocks noGrp="1"/>
          </p:cNvSpPr>
          <p:nvPr>
            <p:ph type="sldNum" sz="quarter" idx="23"/>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22" name="Rectangle 22"/>
          <p:cNvSpPr>
            <a:spLocks noGrp="1"/>
          </p:cNvSpPr>
          <p:nvPr>
            <p:ph type="ftr" sz="quarter" idx="24"/>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3839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a:xfrm>
            <a:off x="7010400" y="76200"/>
            <a:ext cx="1371600" cy="228600"/>
          </a:xfrm>
          <a:prstGeom prst="rect">
            <a:avLst/>
          </a:prstGeom>
        </p:spPr>
        <p:txBody>
          <a:bodyPr/>
          <a:lstStyle/>
          <a:p>
            <a:pPr algn="r"/>
            <a:fld id="{FDF78C53-EBE9-F14D-9380-F5B6F97A0A60}" type="datetime6">
              <a:rPr lang="en-GB" smtClean="0">
                <a:solidFill>
                  <a:prstClr val="black">
                    <a:tint val="65000"/>
                  </a:prstClr>
                </a:solidFill>
              </a:rPr>
              <a:pPr algn="r"/>
              <a:t>April 22</a:t>
            </a:fld>
            <a:endParaRPr lang="en-US" dirty="0">
              <a:solidFill>
                <a:prstClr val="black">
                  <a:tint val="65000"/>
                </a:prstClr>
              </a:solidFill>
            </a:endParaRPr>
          </a:p>
        </p:txBody>
      </p:sp>
      <p:sp>
        <p:nvSpPr>
          <p:cNvPr id="27" name="Rectangle 27"/>
          <p:cNvSpPr>
            <a:spLocks noGrp="1"/>
          </p:cNvSpPr>
          <p:nvPr>
            <p:ph type="sldNum" sz="quarter" idx="23"/>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28" name="Rectangle 28"/>
          <p:cNvSpPr>
            <a:spLocks noGrp="1"/>
          </p:cNvSpPr>
          <p:nvPr>
            <p:ph type="ftr" sz="quarter" idx="24"/>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30404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a:xfrm>
            <a:off x="7010400" y="76200"/>
            <a:ext cx="1371600" cy="228600"/>
          </a:xfrm>
          <a:prstGeom prst="rect">
            <a:avLst/>
          </a:prstGeom>
        </p:spPr>
        <p:txBody>
          <a:bodyPr/>
          <a:lstStyle/>
          <a:p>
            <a:pPr algn="r"/>
            <a:fld id="{DE54D453-540B-494C-A532-3CC743303AC7}" type="datetime6">
              <a:rPr lang="en-GB" smtClean="0">
                <a:solidFill>
                  <a:prstClr val="black">
                    <a:tint val="65000"/>
                  </a:prstClr>
                </a:solidFill>
              </a:rPr>
              <a:pPr algn="r"/>
              <a:t>April 22</a:t>
            </a:fld>
            <a:endParaRPr lang="en-US" dirty="0">
              <a:solidFill>
                <a:prstClr val="black">
                  <a:tint val="65000"/>
                </a:prstClr>
              </a:solidFill>
            </a:endParaRPr>
          </a:p>
        </p:txBody>
      </p:sp>
      <p:sp>
        <p:nvSpPr>
          <p:cNvPr id="18" name="Rectangle 18"/>
          <p:cNvSpPr>
            <a:spLocks noGrp="1"/>
          </p:cNvSpPr>
          <p:nvPr>
            <p:ph type="sldNum" sz="quarter" idx="22"/>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21" name="Rectangle 21"/>
          <p:cNvSpPr>
            <a:spLocks noGrp="1"/>
          </p:cNvSpPr>
          <p:nvPr>
            <p:ph type="ftr" sz="quarter" idx="23"/>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9828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a:xfrm>
            <a:off x="7010400" y="76200"/>
            <a:ext cx="1371600" cy="228600"/>
          </a:xfrm>
          <a:prstGeom prst="rect">
            <a:avLst/>
          </a:prstGeom>
        </p:spPr>
        <p:txBody>
          <a:bodyPr/>
          <a:lstStyle/>
          <a:p>
            <a:pPr algn="r"/>
            <a:fld id="{A44B57ED-D818-B048-BB29-96EB930E4679}" type="datetime6">
              <a:rPr lang="en-GB" smtClean="0">
                <a:solidFill>
                  <a:prstClr val="black">
                    <a:tint val="65000"/>
                  </a:prstClr>
                </a:solidFill>
              </a:rPr>
              <a:pPr algn="r"/>
              <a:t>April 22</a:t>
            </a:fld>
            <a:endParaRPr lang="en-US" dirty="0">
              <a:solidFill>
                <a:prstClr val="black">
                  <a:tint val="65000"/>
                </a:prstClr>
              </a:solidFill>
            </a:endParaRPr>
          </a:p>
        </p:txBody>
      </p:sp>
      <p:sp>
        <p:nvSpPr>
          <p:cNvPr id="19" name="Rectangle 19"/>
          <p:cNvSpPr>
            <a:spLocks noGrp="1"/>
          </p:cNvSpPr>
          <p:nvPr>
            <p:ph type="sldNum" sz="quarter" idx="22"/>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20" name="Rectangle 20"/>
          <p:cNvSpPr>
            <a:spLocks noGrp="1"/>
          </p:cNvSpPr>
          <p:nvPr>
            <p:ph type="ftr" sz="quarter" idx="23"/>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94794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a:xfrm>
            <a:off x="7010400" y="76200"/>
            <a:ext cx="1371600" cy="228600"/>
          </a:xfrm>
          <a:prstGeom prst="rect">
            <a:avLst/>
          </a:prstGeom>
        </p:spPr>
        <p:txBody>
          <a:bodyPr/>
          <a:lstStyle/>
          <a:p>
            <a:pPr algn="r"/>
            <a:fld id="{5CBA8FE6-1146-6345-B9E9-D97821A494B2}" type="datetime6">
              <a:rPr lang="en-GB" smtClean="0">
                <a:solidFill>
                  <a:prstClr val="black">
                    <a:tint val="65000"/>
                  </a:prstClr>
                </a:solidFill>
              </a:rPr>
              <a:pPr algn="r"/>
              <a:t>April 22</a:t>
            </a:fld>
            <a:endParaRPr lang="en-US" dirty="0">
              <a:solidFill>
                <a:prstClr val="black">
                  <a:tint val="65000"/>
                </a:prstClr>
              </a:solidFill>
            </a:endParaRPr>
          </a:p>
        </p:txBody>
      </p:sp>
      <p:sp>
        <p:nvSpPr>
          <p:cNvPr id="17" name="Rectangle 17"/>
          <p:cNvSpPr>
            <a:spLocks noGrp="1"/>
          </p:cNvSpPr>
          <p:nvPr>
            <p:ph type="sldNum" sz="quarter" idx="24"/>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18" name="Rectangle 18"/>
          <p:cNvSpPr>
            <a:spLocks noGrp="1"/>
          </p:cNvSpPr>
          <p:nvPr>
            <p:ph type="ftr" sz="quarter" idx="25"/>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5084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a:xfrm>
            <a:off x="7010400" y="76200"/>
            <a:ext cx="1371600" cy="228600"/>
          </a:xfrm>
          <a:prstGeom prst="rect">
            <a:avLst/>
          </a:prstGeom>
        </p:spPr>
        <p:txBody>
          <a:bodyPr/>
          <a:lstStyle/>
          <a:p>
            <a:pPr algn="r"/>
            <a:fld id="{2B9CF716-4427-9E4B-B6AF-2F14E04BC9A4}" type="datetime6">
              <a:rPr lang="en-GB" smtClean="0">
                <a:solidFill>
                  <a:prstClr val="black">
                    <a:tint val="65000"/>
                  </a:prstClr>
                </a:solidFill>
              </a:rPr>
              <a:pPr algn="r"/>
              <a:t>April 22</a:t>
            </a:fld>
            <a:endParaRPr lang="en-US" dirty="0">
              <a:solidFill>
                <a:prstClr val="black">
                  <a:tint val="65000"/>
                </a:prstClr>
              </a:solidFill>
            </a:endParaRPr>
          </a:p>
        </p:txBody>
      </p:sp>
      <p:sp>
        <p:nvSpPr>
          <p:cNvPr id="18" name="Rectangle 18"/>
          <p:cNvSpPr>
            <a:spLocks noGrp="1"/>
          </p:cNvSpPr>
          <p:nvPr>
            <p:ph type="sldNum" sz="quarter" idx="26"/>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23" name="Rectangle 23"/>
          <p:cNvSpPr>
            <a:spLocks noGrp="1"/>
          </p:cNvSpPr>
          <p:nvPr>
            <p:ph type="ftr" sz="quarter" idx="27"/>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55539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rgbClr val="7F7F7F"/>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8" name="Rectangle 6"/>
          <p:cNvSpPr/>
          <p:nvPr/>
        </p:nvSpPr>
        <p:spPr>
          <a:xfrm>
            <a:off x="1371600" y="3886200"/>
            <a:ext cx="1676400" cy="2057400"/>
          </a:xfrm>
          <a:prstGeom prst="rect">
            <a:avLst/>
          </a:prstGeom>
          <a:ln w="76200" cap="sq" cmpd="thickThin" algn="ctr">
            <a:solidFill>
              <a:srgbClr val="7F7F7F"/>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26" name="Rectangle 6"/>
          <p:cNvSpPr/>
          <p:nvPr/>
        </p:nvSpPr>
        <p:spPr>
          <a:xfrm>
            <a:off x="3505200" y="1447800"/>
            <a:ext cx="1676400" cy="2057400"/>
          </a:xfrm>
          <a:prstGeom prst="rect">
            <a:avLst/>
          </a:prstGeom>
          <a:ln w="76200" cap="sq" cmpd="thickThin" algn="ctr">
            <a:solidFill>
              <a:srgbClr val="7F7F7F"/>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25" name="Rectangle 6"/>
          <p:cNvSpPr/>
          <p:nvPr/>
        </p:nvSpPr>
        <p:spPr>
          <a:xfrm>
            <a:off x="3505200" y="3886200"/>
            <a:ext cx="1676400" cy="2057400"/>
          </a:xfrm>
          <a:prstGeom prst="rect">
            <a:avLst/>
          </a:prstGeom>
          <a:ln w="76200" cap="sq" cmpd="thickThin" algn="ctr">
            <a:solidFill>
              <a:srgbClr val="7F7F7F"/>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31" name="Rectangle 6"/>
          <p:cNvSpPr/>
          <p:nvPr/>
        </p:nvSpPr>
        <p:spPr>
          <a:xfrm>
            <a:off x="5638800" y="1447800"/>
            <a:ext cx="1676400" cy="2057400"/>
          </a:xfrm>
          <a:prstGeom prst="rect">
            <a:avLst/>
          </a:prstGeom>
          <a:ln w="76200" cap="sq" cmpd="thickThin" algn="ctr">
            <a:solidFill>
              <a:schemeClr val="bg1">
                <a:lumMod val="50000"/>
              </a:schemeClr>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3" name="Rectangle 6"/>
          <p:cNvSpPr/>
          <p:nvPr/>
        </p:nvSpPr>
        <p:spPr>
          <a:xfrm>
            <a:off x="5638800" y="3886200"/>
            <a:ext cx="1676400" cy="2057400"/>
          </a:xfrm>
          <a:prstGeom prst="rect">
            <a:avLst/>
          </a:prstGeom>
          <a:ln w="76200" cap="sq" cmpd="thickThin" algn="ctr">
            <a:solidFill>
              <a:srgbClr val="7F7F7F"/>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a:xfrm>
            <a:off x="7010400" y="76200"/>
            <a:ext cx="1371600" cy="228600"/>
          </a:xfrm>
          <a:prstGeom prst="rect">
            <a:avLst/>
          </a:prstGeom>
        </p:spPr>
        <p:txBody>
          <a:bodyPr/>
          <a:lstStyle/>
          <a:p>
            <a:pPr algn="r"/>
            <a:fld id="{BC9A872A-32F9-2A40-9DBD-525F43DA19CC}" type="datetime6">
              <a:rPr lang="en-GB" smtClean="0">
                <a:solidFill>
                  <a:prstClr val="black">
                    <a:tint val="65000"/>
                  </a:prstClr>
                </a:solidFill>
              </a:rPr>
              <a:pPr algn="r"/>
              <a:t>April 22</a:t>
            </a:fld>
            <a:endParaRPr lang="en-US" dirty="0">
              <a:solidFill>
                <a:prstClr val="black">
                  <a:tint val="65000"/>
                </a:prstClr>
              </a:solidFill>
            </a:endParaRPr>
          </a:p>
        </p:txBody>
      </p:sp>
      <p:sp>
        <p:nvSpPr>
          <p:cNvPr id="43" name="Rectangle 43"/>
          <p:cNvSpPr>
            <a:spLocks noGrp="1"/>
          </p:cNvSpPr>
          <p:nvPr>
            <p:ph type="sldNum" sz="quarter" idx="48"/>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45" name="Rectangle 45"/>
          <p:cNvSpPr>
            <a:spLocks noGrp="1"/>
          </p:cNvSpPr>
          <p:nvPr>
            <p:ph type="ftr" sz="quarter" idx="49"/>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80933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bg1">
              <a:lumMod val="75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bg1">
              <a:lumMod val="75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bg1">
              <a:lumMod val="75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bg1">
              <a:lumMod val="75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bg1">
              <a:lumMod val="75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bg1">
              <a:lumMod val="50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3" name="Rectangle 33"/>
          <p:cNvSpPr>
            <a:spLocks noGrp="1"/>
          </p:cNvSpPr>
          <p:nvPr>
            <p:ph type="sldNum" sz="quarter" idx="40"/>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34" name="Rectangle 34"/>
          <p:cNvSpPr>
            <a:spLocks noGrp="1"/>
          </p:cNvSpPr>
          <p:nvPr>
            <p:ph type="ftr" sz="quarter" idx="41"/>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7387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rgbClr val="7F7F7F"/>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dt" sz="half" idx="10"/>
          </p:nvPr>
        </p:nvSpPr>
        <p:spPr>
          <a:xfrm>
            <a:off x="228600" y="6477000"/>
            <a:ext cx="1600200" cy="304800"/>
          </a:xfrm>
          <a:prstGeom prst="rect">
            <a:avLst/>
          </a:prstGeom>
        </p:spPr>
        <p:txBody>
          <a:bodyPr anchor="ctr"/>
          <a:lstStyle>
            <a:lvl1pPr algn="l">
              <a:defRPr>
                <a:solidFill>
                  <a:srgbClr val="A0A0A0"/>
                </a:solidFill>
              </a:defRPr>
            </a:lvl1pPr>
            <a:extLst/>
          </a:lstStyle>
          <a:p>
            <a:fld id="{36ED44C9-D40D-1D46-B555-FEB65156E119}" type="datetime6">
              <a:rPr lang="en-GB" smtClean="0"/>
              <a:pPr/>
              <a:t>April 22</a:t>
            </a:fld>
            <a:endParaRPr lang="en-US" dirty="0"/>
          </a:p>
        </p:txBody>
      </p:sp>
      <p:sp>
        <p:nvSpPr>
          <p:cNvPr id="4" name="Rectangle 4"/>
          <p:cNvSpPr>
            <a:spLocks noGrp="1"/>
          </p:cNvSpPr>
          <p:nvPr>
            <p:ph type="ftr" sz="quarter" idx="11"/>
          </p:nvPr>
        </p:nvSpPr>
        <p:spPr>
          <a:xfrm>
            <a:off x="2705100" y="6477000"/>
            <a:ext cx="3733800" cy="304800"/>
          </a:xfrm>
          <a:prstGeom prst="rect">
            <a:avLst/>
          </a:prstGeom>
        </p:spPr>
        <p:txBody>
          <a:bodyPr/>
          <a:lstStyle>
            <a:lvl1pPr>
              <a:defRPr>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4645880"/>
            <a:ext cx="9144000" cy="27432"/>
          </a:xfrm>
          <a:prstGeom prst="rect">
            <a:avLst/>
          </a:prstGeom>
          <a:solidFill>
            <a:schemeClr val="accent4"/>
          </a:solidFill>
          <a:ln w="25400" cap="rnd" cmpd="sng" algn="ctr">
            <a:solidFill>
              <a:srgbClr val="0126B2"/>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38542" y="5018566"/>
            <a:ext cx="3005458" cy="1382234"/>
          </a:xfrm>
          <a:prstGeom prst="rect">
            <a:avLst/>
          </a:prstGeom>
        </p:spPr>
      </p:pic>
      <p:pic>
        <p:nvPicPr>
          <p:cNvPr id="12" name="Picture 11" descr="gif.gi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07704" y="2132856"/>
            <a:ext cx="5000347" cy="1800125"/>
          </a:xfrm>
          <a:prstGeom prst="rect">
            <a:avLst/>
          </a:prstGeom>
        </p:spPr>
      </p:pic>
    </p:spTree>
    <p:extLst>
      <p:ext uri="{BB962C8B-B14F-4D97-AF65-F5344CB8AC3E}">
        <p14:creationId xmlns:p14="http://schemas.microsoft.com/office/powerpoint/2010/main" val="339210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8" name="Rectangle 8"/>
          <p:cNvSpPr>
            <a:spLocks noGrp="1"/>
          </p:cNvSpPr>
          <p:nvPr>
            <p:ph type="sldNum" sz="quarter" idx="15"/>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9" name="Rectangle 9"/>
          <p:cNvSpPr>
            <a:spLocks noGrp="1"/>
          </p:cNvSpPr>
          <p:nvPr>
            <p:ph type="ftr" sz="quarter" idx="16"/>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82449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8" name="Rectangle 8"/>
          <p:cNvSpPr>
            <a:spLocks noGrp="1"/>
          </p:cNvSpPr>
          <p:nvPr>
            <p:ph type="sldNum" sz="quarter" idx="11"/>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9" name="Rectangle 9"/>
          <p:cNvSpPr>
            <a:spLocks noGrp="1"/>
          </p:cNvSpPr>
          <p:nvPr>
            <p:ph type="ftr" sz="quarter" idx="12"/>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61398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a:xfrm>
            <a:off x="7010400" y="76200"/>
            <a:ext cx="1371600" cy="228600"/>
          </a:xfrm>
          <a:prstGeom prst="rect">
            <a:avLst/>
          </a:prstGeom>
        </p:spPr>
        <p:txBody>
          <a:bodyPr/>
          <a:lstStyle/>
          <a:p>
            <a:pPr algn="r"/>
            <a:fld id="{5207EAEC-CF48-4C4F-976A-1D1B18482B5E}" type="datetime6">
              <a:rPr lang="en-GB" smtClean="0">
                <a:solidFill>
                  <a:prstClr val="black">
                    <a:tint val="65000"/>
                  </a:prstClr>
                </a:solidFill>
              </a:rPr>
              <a:pPr algn="r"/>
              <a:t>April 22</a:t>
            </a:fld>
            <a:endParaRPr lang="en-US" dirty="0">
              <a:solidFill>
                <a:prstClr val="black">
                  <a:tint val="65000"/>
                </a:prstClr>
              </a:solidFill>
            </a:endParaRPr>
          </a:p>
        </p:txBody>
      </p:sp>
      <p:sp>
        <p:nvSpPr>
          <p:cNvPr id="10" name="Rectangle 10"/>
          <p:cNvSpPr>
            <a:spLocks noGrp="1"/>
          </p:cNvSpPr>
          <p:nvPr>
            <p:ph type="sldNum" sz="quarter" idx="17"/>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12" name="Rectangle 12"/>
          <p:cNvSpPr>
            <a:spLocks noGrp="1"/>
          </p:cNvSpPr>
          <p:nvPr>
            <p:ph type="ftr" sz="quarter" idx="18"/>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94534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a:xfrm>
            <a:off x="7010400" y="76200"/>
            <a:ext cx="1371600" cy="228600"/>
          </a:xfrm>
          <a:prstGeom prst="rect">
            <a:avLst/>
          </a:prstGeom>
        </p:spPr>
        <p:txBody>
          <a:bodyPr/>
          <a:lstStyle/>
          <a:p>
            <a:pPr algn="r"/>
            <a:fld id="{ADB89F7A-E71D-084F-9B5B-D73BCD577D1E}" type="datetime6">
              <a:rPr lang="en-GB" smtClean="0">
                <a:solidFill>
                  <a:prstClr val="black">
                    <a:tint val="65000"/>
                  </a:prstClr>
                </a:solidFill>
              </a:rPr>
              <a:pPr algn="r"/>
              <a:t>April 22</a:t>
            </a:fld>
            <a:endParaRPr lang="en-US" dirty="0">
              <a:solidFill>
                <a:prstClr val="black">
                  <a:tint val="65000"/>
                </a:prstClr>
              </a:solidFill>
            </a:endParaRPr>
          </a:p>
        </p:txBody>
      </p:sp>
      <p:sp>
        <p:nvSpPr>
          <p:cNvPr id="16" name="Rectangle 16"/>
          <p:cNvSpPr>
            <a:spLocks noGrp="1"/>
          </p:cNvSpPr>
          <p:nvPr>
            <p:ph type="sldNum" sz="quarter" idx="19"/>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17" name="Rectangle 17"/>
          <p:cNvSpPr>
            <a:spLocks noGrp="1"/>
          </p:cNvSpPr>
          <p:nvPr>
            <p:ph type="ftr" sz="quarter" idx="20"/>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1317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a:xfrm>
            <a:off x="7010400" y="76200"/>
            <a:ext cx="1371600" cy="228600"/>
          </a:xfrm>
          <a:prstGeom prst="rect">
            <a:avLst/>
          </a:prstGeom>
        </p:spPr>
        <p:txBody>
          <a:bodyPr/>
          <a:lstStyle/>
          <a:p>
            <a:pPr algn="r"/>
            <a:fld id="{D3E0532E-1FA1-D340-A969-84E17568C5BB}" type="datetime6">
              <a:rPr lang="en-GB" smtClean="0">
                <a:solidFill>
                  <a:prstClr val="black">
                    <a:tint val="65000"/>
                  </a:prstClr>
                </a:solidFill>
              </a:rPr>
              <a:pPr algn="r"/>
              <a:t>April 22</a:t>
            </a:fld>
            <a:endParaRPr lang="en-US" dirty="0">
              <a:solidFill>
                <a:prstClr val="black">
                  <a:tint val="65000"/>
                </a:prstClr>
              </a:solidFill>
            </a:endParaRPr>
          </a:p>
        </p:txBody>
      </p:sp>
      <p:sp>
        <p:nvSpPr>
          <p:cNvPr id="19" name="Rectangle 19"/>
          <p:cNvSpPr>
            <a:spLocks noGrp="1"/>
          </p:cNvSpPr>
          <p:nvPr>
            <p:ph type="sldNum" sz="quarter" idx="21"/>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22" name="Rectangle 22"/>
          <p:cNvSpPr>
            <a:spLocks noGrp="1"/>
          </p:cNvSpPr>
          <p:nvPr>
            <p:ph type="ftr" sz="quarter" idx="22"/>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3350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rgbClr val="7F7F7F"/>
          </a:solidFill>
        </p:spPr>
        <p:txBody>
          <a:bodyPr>
            <a:noAutofit/>
          </a:bodyPr>
          <a:lstStyle>
            <a:lvl1pPr>
              <a:defRPr sz="1200"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a:xfrm>
            <a:off x="7010400" y="76200"/>
            <a:ext cx="1371600" cy="228600"/>
          </a:xfrm>
          <a:prstGeom prst="rect">
            <a:avLst/>
          </a:prstGeom>
        </p:spPr>
        <p:txBody>
          <a:bodyPr/>
          <a:lstStyle/>
          <a:p>
            <a:pPr algn="r"/>
            <a:fld id="{4A8A2B0E-2DFB-0040-B034-904E3C1C5713}" type="datetime6">
              <a:rPr lang="en-GB" smtClean="0">
                <a:solidFill>
                  <a:prstClr val="black">
                    <a:tint val="65000"/>
                  </a:prstClr>
                </a:solidFill>
              </a:rPr>
              <a:pPr algn="r"/>
              <a:t>April 22</a:t>
            </a:fld>
            <a:endParaRPr lang="en-US" dirty="0">
              <a:solidFill>
                <a:prstClr val="black">
                  <a:tint val="65000"/>
                </a:prstClr>
              </a:solidFill>
            </a:endParaRPr>
          </a:p>
        </p:txBody>
      </p:sp>
      <p:sp>
        <p:nvSpPr>
          <p:cNvPr id="22" name="Rectangle 22"/>
          <p:cNvSpPr>
            <a:spLocks noGrp="1"/>
          </p:cNvSpPr>
          <p:nvPr>
            <p:ph type="sldNum" sz="quarter" idx="21"/>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23" name="Rectangle 23"/>
          <p:cNvSpPr>
            <a:spLocks noGrp="1"/>
          </p:cNvSpPr>
          <p:nvPr>
            <p:ph type="ftr" sz="quarter" idx="22"/>
          </p:nvPr>
        </p:nvSpPr>
        <p:spPr>
          <a:xfrm>
            <a:off x="304800" y="6477000"/>
            <a:ext cx="3733800" cy="304800"/>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28327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0126B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p:cNvSpPr>
          <p:nvPr>
            <p:ph type="sldNum" sz="quarter" idx="4"/>
          </p:nvPr>
        </p:nvSpPr>
        <p:spPr>
          <a:xfrm>
            <a:off x="4104132" y="6473952"/>
            <a:ext cx="990600" cy="304800"/>
          </a:xfrm>
          <a:prstGeom prst="rect">
            <a:avLst/>
          </a:prstGeom>
        </p:spPr>
        <p:txBody>
          <a:bodyPr vert="horz" anchor="ctr"/>
          <a:lstStyle>
            <a:lvl1pPr algn="r">
              <a:defRPr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p:nvSpPr>
        <p:spPr>
          <a:xfrm>
            <a:off x="0" y="0"/>
            <a:ext cx="76200" cy="6858000"/>
          </a:xfrm>
          <a:prstGeom prst="rect">
            <a:avLst/>
          </a:prstGeom>
          <a:solidFill>
            <a:srgbClr val="0126B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pic>
        <p:nvPicPr>
          <p:cNvPr id="9" name="Picture 8" descr="gif.gif"/>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940152" y="5989973"/>
            <a:ext cx="2411187" cy="868027"/>
          </a:xfrm>
          <a:prstGeom prst="rect">
            <a:avLst/>
          </a:prstGeom>
        </p:spPr>
      </p:pic>
    </p:spTree>
    <p:extLst>
      <p:ext uri="{BB962C8B-B14F-4D97-AF65-F5344CB8AC3E}">
        <p14:creationId xmlns:p14="http://schemas.microsoft.com/office/powerpoint/2010/main" val="1231460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33400"/>
            <a:ext cx="7620000" cy="3505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prstClr val="white"/>
                </a:solidFill>
              </a:rPr>
              <a:t>Factory Picture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653136"/>
          </a:xfrm>
          <a:prstGeom prst="rect">
            <a:avLst/>
          </a:prstGeom>
        </p:spPr>
      </p:pic>
      <p:sp>
        <p:nvSpPr>
          <p:cNvPr id="7" name="TextBox 6"/>
          <p:cNvSpPr txBox="1"/>
          <p:nvPr/>
        </p:nvSpPr>
        <p:spPr>
          <a:xfrm>
            <a:off x="3307282" y="6324600"/>
            <a:ext cx="2914580" cy="400110"/>
          </a:xfrm>
          <a:prstGeom prst="rect">
            <a:avLst/>
          </a:prstGeom>
          <a:noFill/>
        </p:spPr>
        <p:txBody>
          <a:bodyPr wrap="none" rtlCol="0">
            <a:spAutoFit/>
          </a:bodyPr>
          <a:lstStyle/>
          <a:p>
            <a:r>
              <a:rPr lang="en-GB" sz="2000" b="1" dirty="0"/>
              <a:t>SUPPLIER HANDBOOK </a:t>
            </a:r>
            <a:r>
              <a:rPr lang="en-GB" sz="800" b="1" dirty="0"/>
              <a:t>v3 2022</a:t>
            </a:r>
          </a:p>
        </p:txBody>
      </p:sp>
    </p:spTree>
    <p:extLst>
      <p:ext uri="{BB962C8B-B14F-4D97-AF65-F5344CB8AC3E}">
        <p14:creationId xmlns:p14="http://schemas.microsoft.com/office/powerpoint/2010/main" val="127174923"/>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OVERVIEW: FURTHER INVESTMENT </a:t>
            </a:r>
          </a:p>
        </p:txBody>
      </p:sp>
      <p:cxnSp>
        <p:nvCxnSpPr>
          <p:cNvPr id="31" name="Straight Connector 30"/>
          <p:cNvCxnSpPr/>
          <p:nvPr/>
        </p:nvCxnSpPr>
        <p:spPr>
          <a:xfrm>
            <a:off x="4860032" y="980728"/>
            <a:ext cx="0" cy="4608512"/>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4499992" y="980728"/>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499992" y="5589240"/>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860032" y="3140968"/>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764704"/>
            <a:ext cx="3456384" cy="2467000"/>
          </a:xfrm>
          <a:prstGeom prst="rect">
            <a:avLst/>
          </a:prstGeom>
        </p:spPr>
      </p:pic>
      <p:pic>
        <p:nvPicPr>
          <p:cNvPr id="36" name="Picture 2" descr="http://www.c-i-s-ltd.co.uk/images/mainImages/industrialPartition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3356992"/>
            <a:ext cx="3456384"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extBox 36"/>
          <p:cNvSpPr txBox="1"/>
          <p:nvPr/>
        </p:nvSpPr>
        <p:spPr>
          <a:xfrm>
            <a:off x="5292081" y="476672"/>
            <a:ext cx="3168352" cy="5478423"/>
          </a:xfrm>
          <a:prstGeom prst="rect">
            <a:avLst/>
          </a:prstGeom>
          <a:noFill/>
        </p:spPr>
        <p:txBody>
          <a:bodyPr wrap="square" rtlCol="0">
            <a:spAutoFit/>
          </a:bodyPr>
          <a:lstStyle/>
          <a:p>
            <a:pPr marL="285750" indent="-285750">
              <a:buFont typeface="Wingdings" charset="2"/>
              <a:buChar char="§"/>
            </a:pPr>
            <a:r>
              <a:rPr lang="en-GB" sz="1400" dirty="0"/>
              <a:t>Continuation of End-to-End capability for ‘one stop shop’ for Camerons:</a:t>
            </a:r>
          </a:p>
          <a:p>
            <a:endParaRPr lang="en-GB" sz="800" dirty="0"/>
          </a:p>
          <a:p>
            <a:pPr marL="285750" indent="-285750">
              <a:buFont typeface="Wingdings" charset="2"/>
              <a:buChar char="§"/>
            </a:pPr>
            <a:r>
              <a:rPr lang="en-GB" sz="1400" dirty="0"/>
              <a:t>Pressure test facility installed and certified in Chappell Engineering:</a:t>
            </a:r>
          </a:p>
          <a:p>
            <a:endParaRPr lang="en-GB" sz="400" dirty="0"/>
          </a:p>
          <a:p>
            <a:pPr marL="742950" lvl="1" indent="-285750">
              <a:buFont typeface="Wingdings" charset="2"/>
              <a:buChar char="§"/>
            </a:pPr>
            <a:r>
              <a:rPr lang="en-GB" sz="1400" dirty="0"/>
              <a:t>Hydrostatic</a:t>
            </a:r>
          </a:p>
          <a:p>
            <a:pPr marL="742950" lvl="1" indent="-285750">
              <a:buFont typeface="Wingdings" charset="2"/>
              <a:buChar char="§"/>
            </a:pPr>
            <a:r>
              <a:rPr lang="en-GB" sz="1400" dirty="0"/>
              <a:t>Nitrogen Gas</a:t>
            </a:r>
          </a:p>
          <a:p>
            <a:pPr marL="742950" lvl="1" indent="-285750">
              <a:buFont typeface="Wingdings" charset="2"/>
              <a:buChar char="§"/>
            </a:pPr>
            <a:r>
              <a:rPr lang="en-GB" sz="1400" dirty="0"/>
              <a:t>30,000 PSI</a:t>
            </a:r>
          </a:p>
          <a:p>
            <a:pPr marL="742950" lvl="1" indent="-285750">
              <a:buFont typeface="Wingdings" charset="2"/>
              <a:buChar char="§"/>
            </a:pPr>
            <a:r>
              <a:rPr lang="en-GB" sz="1400" dirty="0"/>
              <a:t>CCTV </a:t>
            </a:r>
          </a:p>
          <a:p>
            <a:pPr marL="742950" lvl="1" indent="-285750">
              <a:buFont typeface="Wingdings" charset="2"/>
              <a:buChar char="§"/>
            </a:pPr>
            <a:r>
              <a:rPr lang="en-GB" sz="1400" dirty="0"/>
              <a:t>Computerised Graphics</a:t>
            </a:r>
          </a:p>
          <a:p>
            <a:pPr marL="742950" lvl="1" indent="-285750">
              <a:buFont typeface="Wingdings" charset="2"/>
              <a:buChar char="§"/>
            </a:pPr>
            <a:r>
              <a:rPr lang="en-GB" sz="1400" dirty="0"/>
              <a:t>Large Test Tank (1.5x1.0M)</a:t>
            </a:r>
          </a:p>
          <a:p>
            <a:pPr marL="742950" lvl="1" indent="-285750">
              <a:buFont typeface="Wingdings" charset="2"/>
              <a:buChar char="§"/>
            </a:pPr>
            <a:r>
              <a:rPr lang="en-GB" sz="1400" dirty="0"/>
              <a:t>Submergible Camera</a:t>
            </a:r>
          </a:p>
          <a:p>
            <a:pPr lvl="1"/>
            <a:endParaRPr lang="en-GB" sz="600" dirty="0"/>
          </a:p>
          <a:p>
            <a:pPr marL="285750" indent="-285750">
              <a:buFont typeface="Wingdings" charset="2"/>
              <a:buChar char="§"/>
            </a:pPr>
            <a:r>
              <a:rPr lang="en-GB" sz="1400" dirty="0"/>
              <a:t>Clean Room Assembly Facility:</a:t>
            </a:r>
          </a:p>
          <a:p>
            <a:pPr marL="285750" indent="-285750">
              <a:buFont typeface="Wingdings" charset="2"/>
              <a:buChar char="§"/>
            </a:pPr>
            <a:endParaRPr lang="en-GB" sz="500" dirty="0"/>
          </a:p>
          <a:p>
            <a:pPr marL="742950" lvl="1" indent="-285750">
              <a:buFont typeface="Wingdings" charset="2"/>
              <a:buChar char="§"/>
            </a:pPr>
            <a:r>
              <a:rPr lang="en-GB" sz="1400" dirty="0"/>
              <a:t>ISO.8 Classification</a:t>
            </a:r>
          </a:p>
          <a:p>
            <a:pPr marL="742950" lvl="1" indent="-285750">
              <a:buFont typeface="Wingdings" charset="2"/>
              <a:buChar char="§"/>
            </a:pPr>
            <a:r>
              <a:rPr lang="en-GB" sz="1400" dirty="0"/>
              <a:t>Positive Pressure Room</a:t>
            </a:r>
          </a:p>
          <a:p>
            <a:pPr marL="742950" lvl="1" indent="-285750">
              <a:buFont typeface="Wingdings" charset="2"/>
              <a:buChar char="§"/>
            </a:pPr>
            <a:r>
              <a:rPr lang="en-GB" sz="1400" dirty="0"/>
              <a:t>Oil Flushing</a:t>
            </a:r>
          </a:p>
          <a:p>
            <a:pPr marL="742950" lvl="1" indent="-285750">
              <a:buFont typeface="Wingdings" charset="2"/>
              <a:buChar char="§"/>
            </a:pPr>
            <a:endParaRPr lang="en-GB" sz="500" dirty="0"/>
          </a:p>
          <a:p>
            <a:pPr marL="285750" indent="-285750">
              <a:buFont typeface="Wingdings" charset="2"/>
              <a:buChar char="§"/>
            </a:pPr>
            <a:r>
              <a:rPr lang="en-GB" sz="1400" dirty="0"/>
              <a:t>Targeted to provide complete assembly services to Customer procedures and specifications.</a:t>
            </a:r>
          </a:p>
          <a:p>
            <a:pPr marL="285750" indent="-285750">
              <a:buFont typeface="Wingdings" charset="2"/>
              <a:buChar char="§"/>
            </a:pPr>
            <a:r>
              <a:rPr lang="en-GB" sz="1400" dirty="0"/>
              <a:t>Further reduction in Customer supply chain complexity via provision of a trusted / proved ‘one stop shop’</a:t>
            </a:r>
          </a:p>
          <a:p>
            <a:pPr marL="285750" indent="-285750">
              <a:buFont typeface="Wingdings" charset="2"/>
              <a:buChar char="§"/>
            </a:pPr>
            <a:endParaRPr lang="en-GB" sz="1400" dirty="0"/>
          </a:p>
        </p:txBody>
      </p:sp>
    </p:spTree>
    <p:extLst>
      <p:ext uri="{BB962C8B-B14F-4D97-AF65-F5344CB8AC3E}">
        <p14:creationId xmlns:p14="http://schemas.microsoft.com/office/powerpoint/2010/main" val="364677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OVERVIEW: SUMMARY </a:t>
            </a:r>
          </a:p>
        </p:txBody>
      </p:sp>
      <p:sp>
        <p:nvSpPr>
          <p:cNvPr id="12" name="TextBox 11"/>
          <p:cNvSpPr txBox="1"/>
          <p:nvPr/>
        </p:nvSpPr>
        <p:spPr>
          <a:xfrm>
            <a:off x="4788024" y="260648"/>
            <a:ext cx="3240360" cy="6463306"/>
          </a:xfrm>
          <a:prstGeom prst="rect">
            <a:avLst/>
          </a:prstGeom>
          <a:noFill/>
        </p:spPr>
        <p:txBody>
          <a:bodyPr wrap="square" rtlCol="0">
            <a:spAutoFit/>
          </a:bodyPr>
          <a:lstStyle/>
          <a:p>
            <a:r>
              <a:rPr lang="en-GB" sz="1400" b="1" dirty="0"/>
              <a:t>Summary:</a:t>
            </a:r>
          </a:p>
          <a:p>
            <a:endParaRPr lang="en-GB" sz="1400" dirty="0"/>
          </a:p>
          <a:p>
            <a:pPr marL="285750" indent="-285750">
              <a:buFont typeface="Wingdings" charset="2"/>
              <a:buChar char="§"/>
            </a:pPr>
            <a:r>
              <a:rPr lang="en-GB" sz="1400" dirty="0"/>
              <a:t>Chappell Engineering is 100% committed to its customers since 1990 as trusted Partner.</a:t>
            </a:r>
          </a:p>
          <a:p>
            <a:pPr marL="285750" indent="-285750">
              <a:buFont typeface="Wingdings" charset="2"/>
              <a:buChar char="§"/>
            </a:pPr>
            <a:endParaRPr lang="en-GB" sz="1400" dirty="0"/>
          </a:p>
          <a:p>
            <a:pPr marL="285750" indent="-285750">
              <a:buFont typeface="Wingdings" charset="2"/>
              <a:buChar char="§"/>
            </a:pPr>
            <a:r>
              <a:rPr lang="en-GB" sz="1400" dirty="0"/>
              <a:t>Vision to become a Turn Key Supplier to to key customers to optimise the supply chain.</a:t>
            </a:r>
          </a:p>
          <a:p>
            <a:pPr marL="285750" indent="-285750">
              <a:buFont typeface="Wingdings" charset="2"/>
              <a:buChar char="§"/>
            </a:pPr>
            <a:endParaRPr lang="en-GB" sz="1400" dirty="0"/>
          </a:p>
          <a:p>
            <a:pPr marL="285750" indent="-285750">
              <a:buFont typeface="Wingdings" charset="2"/>
              <a:buChar char="§"/>
            </a:pPr>
            <a:r>
              <a:rPr lang="en-GB" sz="1400" dirty="0"/>
              <a:t>Mutually beneficial relationship based on trust, commitment and knowledge.</a:t>
            </a:r>
          </a:p>
          <a:p>
            <a:pPr marL="285750" indent="-285750">
              <a:buFont typeface="Wingdings" charset="2"/>
              <a:buChar char="§"/>
            </a:pPr>
            <a:endParaRPr lang="en-GB" sz="1400" dirty="0"/>
          </a:p>
          <a:p>
            <a:pPr marL="285750" indent="-285750">
              <a:buFont typeface="Wingdings" charset="2"/>
              <a:buChar char="§"/>
            </a:pPr>
            <a:r>
              <a:rPr lang="en-GB" sz="1400" dirty="0"/>
              <a:t>Focus on understanding the changing / competitive environment of its customers.</a:t>
            </a:r>
          </a:p>
          <a:p>
            <a:pPr marL="285750" indent="-285750">
              <a:buFont typeface="Wingdings" charset="2"/>
              <a:buChar char="§"/>
            </a:pPr>
            <a:endParaRPr lang="en-GB" sz="1400" dirty="0"/>
          </a:p>
          <a:p>
            <a:pPr marL="285750" indent="-285750">
              <a:buFont typeface="Wingdings" charset="2"/>
              <a:buChar char="§"/>
            </a:pPr>
            <a:r>
              <a:rPr lang="en-GB" sz="1400" dirty="0"/>
              <a:t>Continuous adaption / expansion by Chappell Engineering to add maximum value to the Customer / Chappell relationship.</a:t>
            </a:r>
          </a:p>
          <a:p>
            <a:pPr marL="285750" indent="-285750">
              <a:buFont typeface="Wingdings" charset="2"/>
              <a:buChar char="§"/>
            </a:pPr>
            <a:endParaRPr lang="en-GB" sz="1400" dirty="0"/>
          </a:p>
          <a:p>
            <a:pPr marL="285750" indent="-285750">
              <a:buFont typeface="Wingdings" charset="2"/>
              <a:buChar char="§"/>
            </a:pPr>
            <a:r>
              <a:rPr lang="en-GB" sz="1400" dirty="0"/>
              <a:t>Understanding the competitive environment and adapting accordingly.</a:t>
            </a:r>
          </a:p>
          <a:p>
            <a:endParaRPr lang="en-GB" dirty="0"/>
          </a:p>
          <a:p>
            <a:endParaRPr lang="en-GB" dirty="0"/>
          </a:p>
        </p:txBody>
      </p:sp>
      <p:pic>
        <p:nvPicPr>
          <p:cNvPr id="1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1560" y="2204864"/>
            <a:ext cx="3708796" cy="25206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29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08720"/>
            <a:ext cx="7344816" cy="1692771"/>
          </a:xfrm>
          <a:prstGeom prst="rect">
            <a:avLst/>
          </a:prstGeom>
          <a:noFill/>
        </p:spPr>
        <p:txBody>
          <a:bodyPr wrap="square" rtlCol="0">
            <a:spAutoFit/>
          </a:bodyPr>
          <a:lstStyle/>
          <a:p>
            <a:endParaRPr lang="en-GB" sz="1600" dirty="0"/>
          </a:p>
          <a:p>
            <a:r>
              <a:rPr lang="en-GB" sz="4400" b="1" dirty="0">
                <a:solidFill>
                  <a:srgbClr val="0E58C4"/>
                </a:solidFill>
              </a:rPr>
              <a:t>REQUIREMENT &amp; EXPECTATIONS.</a:t>
            </a:r>
          </a:p>
        </p:txBody>
      </p:sp>
    </p:spTree>
    <p:extLst>
      <p:ext uri="{BB962C8B-B14F-4D97-AF65-F5344CB8AC3E}">
        <p14:creationId xmlns:p14="http://schemas.microsoft.com/office/powerpoint/2010/main" val="2653420312"/>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 name="TextBox 2"/>
          <p:cNvSpPr txBox="1"/>
          <p:nvPr/>
        </p:nvSpPr>
        <p:spPr>
          <a:xfrm>
            <a:off x="755576" y="908720"/>
            <a:ext cx="7344816" cy="5755421"/>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WELCOME TO CHAPPELL ENGINEERING LTD!</a:t>
            </a:r>
          </a:p>
          <a:p>
            <a:pPr algn="ctr"/>
            <a:endParaRPr lang="en-GB" sz="2000" dirty="0"/>
          </a:p>
          <a:p>
            <a:pPr algn="ctr"/>
            <a:r>
              <a:rPr lang="en-GB" sz="2400" dirty="0"/>
              <a:t>To ensure the minimisation of costly errors / interruptions and difficulties please read the following carefully.</a:t>
            </a:r>
          </a:p>
          <a:p>
            <a:pPr algn="ctr"/>
            <a:r>
              <a:rPr lang="en-GB" sz="2400" dirty="0"/>
              <a:t> </a:t>
            </a:r>
          </a:p>
          <a:p>
            <a:pPr algn="ctr"/>
            <a:r>
              <a:rPr lang="en-GB" sz="4400" dirty="0"/>
              <a:t>If you have any questions please ask your contact. Thank You</a:t>
            </a:r>
          </a:p>
          <a:p>
            <a:endParaRPr lang="en-GB" sz="1600" dirty="0"/>
          </a:p>
        </p:txBody>
      </p:sp>
    </p:spTree>
    <p:extLst>
      <p:ext uri="{BB962C8B-B14F-4D97-AF65-F5344CB8AC3E}">
        <p14:creationId xmlns:p14="http://schemas.microsoft.com/office/powerpoint/2010/main" val="25909393"/>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11560" y="188640"/>
            <a:ext cx="7344816" cy="6370974"/>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STATUS</a:t>
            </a:r>
          </a:p>
          <a:p>
            <a:pPr algn="ctr"/>
            <a:endParaRPr lang="en-GB" sz="2000" dirty="0"/>
          </a:p>
          <a:p>
            <a:pPr algn="ctr"/>
            <a:r>
              <a:rPr lang="en-GB" sz="2400" dirty="0"/>
              <a:t>Receipt of this document indicates your status as a Chappell Engineering Approved Supplier. This is achieved via one or more of a number of factors:</a:t>
            </a:r>
          </a:p>
          <a:p>
            <a:pPr algn="ctr"/>
            <a:endParaRPr lang="en-GB" sz="2400" dirty="0"/>
          </a:p>
          <a:p>
            <a:pPr algn="ctr"/>
            <a:r>
              <a:rPr lang="en-GB" sz="2400" dirty="0"/>
              <a:t>Recommendation / Past History of Performance</a:t>
            </a:r>
          </a:p>
          <a:p>
            <a:pPr algn="ctr"/>
            <a:r>
              <a:rPr lang="en-GB" sz="2400" dirty="0"/>
              <a:t>ISO.9001 Certification Status</a:t>
            </a:r>
          </a:p>
          <a:p>
            <a:pPr algn="ctr"/>
            <a:r>
              <a:rPr lang="en-GB" sz="2400" dirty="0"/>
              <a:t>Approved Supplier to our Customer</a:t>
            </a:r>
          </a:p>
          <a:p>
            <a:pPr algn="ctr"/>
            <a:r>
              <a:rPr lang="en-GB" sz="2400" dirty="0"/>
              <a:t>As a consequence of physical audit / assessment</a:t>
            </a:r>
          </a:p>
          <a:p>
            <a:pPr algn="ctr"/>
            <a:endParaRPr lang="en-GB" sz="2400" dirty="0"/>
          </a:p>
          <a:p>
            <a:pPr algn="ctr"/>
            <a:r>
              <a:rPr lang="en-GB" sz="2400" dirty="0"/>
              <a:t>Please advise us without delay of any change in your company’s circumstances that has an impact on one or more of the criteria above.</a:t>
            </a:r>
          </a:p>
          <a:p>
            <a:pPr algn="ctr"/>
            <a:endParaRPr lang="en-GB" sz="2400" dirty="0"/>
          </a:p>
          <a:p>
            <a:endParaRPr lang="en-GB" sz="1600" dirty="0"/>
          </a:p>
        </p:txBody>
      </p:sp>
    </p:spTree>
    <p:extLst>
      <p:ext uri="{BB962C8B-B14F-4D97-AF65-F5344CB8AC3E}">
        <p14:creationId xmlns:p14="http://schemas.microsoft.com/office/powerpoint/2010/main" val="2317765019"/>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11560" y="0"/>
            <a:ext cx="7344816" cy="7109638"/>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QUOTATIONS</a:t>
            </a:r>
          </a:p>
          <a:p>
            <a:pPr algn="ctr"/>
            <a:endParaRPr lang="en-GB" sz="1400" dirty="0"/>
          </a:p>
          <a:p>
            <a:pPr algn="ctr"/>
            <a:r>
              <a:rPr lang="en-GB" sz="2400" dirty="0"/>
              <a:t>Chappell Engineering will provide all necessary information to enable you as the supplier to provide a quotation for the product and / or service required.</a:t>
            </a:r>
          </a:p>
          <a:p>
            <a:pPr algn="ctr"/>
            <a:endParaRPr lang="en-GB" sz="1000" dirty="0"/>
          </a:p>
          <a:p>
            <a:pPr algn="ctr"/>
            <a:r>
              <a:rPr lang="en-GB" sz="2400" dirty="0"/>
              <a:t>Please ensure that you fully understand the requirements detailed in the quotation request or in the supporting information provided.</a:t>
            </a:r>
          </a:p>
          <a:p>
            <a:pPr algn="ctr"/>
            <a:endParaRPr lang="en-GB" sz="1000" dirty="0"/>
          </a:p>
          <a:p>
            <a:pPr algn="ctr"/>
            <a:r>
              <a:rPr lang="en-GB" sz="2400" dirty="0"/>
              <a:t>It is your responsibility to ensure an accurate quotation for the requirements specified. Also to confirm parameters such as delivery date and certification are understood and can be made. </a:t>
            </a:r>
          </a:p>
          <a:p>
            <a:pPr algn="ctr"/>
            <a:endParaRPr lang="en-GB" sz="1000" dirty="0"/>
          </a:p>
          <a:p>
            <a:pPr algn="ctr"/>
            <a:r>
              <a:rPr lang="en-GB" sz="2400" dirty="0"/>
              <a:t>Responses to requests to quotation will only be accepted in writing (e-mail / fax) . Verbal quotations must be followed up in writing.</a:t>
            </a:r>
          </a:p>
          <a:p>
            <a:pPr algn="ctr"/>
            <a:endParaRPr lang="en-GB" sz="2400" dirty="0"/>
          </a:p>
          <a:p>
            <a:endParaRPr lang="en-GB" sz="1600" dirty="0"/>
          </a:p>
        </p:txBody>
      </p:sp>
    </p:spTree>
    <p:extLst>
      <p:ext uri="{BB962C8B-B14F-4D97-AF65-F5344CB8AC3E}">
        <p14:creationId xmlns:p14="http://schemas.microsoft.com/office/powerpoint/2010/main" val="1230077094"/>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381000"/>
            <a:ext cx="533400" cy="6144344"/>
          </a:xfrm>
        </p:spPr>
        <p:txBody>
          <a:bodyPr>
            <a:normAutofit fontScale="90000"/>
          </a:bodyPr>
          <a:lstStyle/>
          <a:p>
            <a:r>
              <a:rPr lang="en-GB" dirty="0"/>
              <a:t>IMPORTANT INFORMATION 1/1</a:t>
            </a:r>
          </a:p>
        </p:txBody>
      </p:sp>
      <p:sp>
        <p:nvSpPr>
          <p:cNvPr id="30" name="TextBox 29"/>
          <p:cNvSpPr txBox="1"/>
          <p:nvPr/>
        </p:nvSpPr>
        <p:spPr>
          <a:xfrm>
            <a:off x="611560" y="0"/>
            <a:ext cx="7344816" cy="7386638"/>
          </a:xfrm>
          <a:prstGeom prst="rect">
            <a:avLst/>
          </a:prstGeom>
          <a:noFill/>
        </p:spPr>
        <p:txBody>
          <a:bodyPr wrap="square" rtlCol="0">
            <a:spAutoFit/>
          </a:bodyPr>
          <a:lstStyle/>
          <a:p>
            <a:endParaRPr lang="en-GB" sz="1600" dirty="0"/>
          </a:p>
          <a:p>
            <a:pPr algn="ctr"/>
            <a:r>
              <a:rPr lang="en-GB" sz="4400" b="1" dirty="0">
                <a:solidFill>
                  <a:srgbClr val="FF0000"/>
                </a:solidFill>
              </a:rPr>
              <a:t>IMPORTANT INFORMATION!</a:t>
            </a:r>
          </a:p>
          <a:p>
            <a:pPr algn="ctr"/>
            <a:endParaRPr lang="en-GB" sz="1400" dirty="0"/>
          </a:p>
          <a:p>
            <a:pPr algn="ctr"/>
            <a:r>
              <a:rPr lang="en-GB" sz="2400" dirty="0"/>
              <a:t>Chappell Engineering subscribes, as part of its ISO.9001 / AS.9100 certification, to a code of conduct which it, in turn expects its Suppliers to adhere to. </a:t>
            </a:r>
          </a:p>
          <a:p>
            <a:pPr algn="ctr"/>
            <a:endParaRPr lang="en-GB" sz="2400" dirty="0"/>
          </a:p>
          <a:p>
            <a:pPr algn="ctr"/>
            <a:r>
              <a:rPr lang="en-GB" sz="2400" dirty="0"/>
              <a:t>Subsequent pages detail </a:t>
            </a:r>
            <a:r>
              <a:rPr lang="en-GB" sz="2400" b="1" u="sng" dirty="0">
                <a:solidFill>
                  <a:srgbClr val="FF0000"/>
                </a:solidFill>
              </a:rPr>
              <a:t>critical topics</a:t>
            </a:r>
            <a:r>
              <a:rPr lang="en-GB" sz="2400" dirty="0"/>
              <a:t> to which adherence is considered to be mandatory. Any questions or concerns with respect to these topics should be addressed to Chappell Engineering</a:t>
            </a:r>
          </a:p>
          <a:p>
            <a:pPr algn="ctr"/>
            <a:endParaRPr lang="en-GB" sz="2400" dirty="0"/>
          </a:p>
          <a:p>
            <a:pPr algn="ctr"/>
            <a:r>
              <a:rPr lang="en-GB" sz="2400" dirty="0"/>
              <a:t>Any suspicion or retrospective discovery that brings into question the integrity of one or more of the following topics relative to parts or services supplied must immediately be brought to the attention of Chappell Engineering.</a:t>
            </a:r>
          </a:p>
          <a:p>
            <a:pPr algn="ctr"/>
            <a:endParaRPr lang="en-GB" sz="2400" dirty="0"/>
          </a:p>
          <a:p>
            <a:pPr algn="ctr"/>
            <a:endParaRPr lang="en-GB" sz="2400" dirty="0"/>
          </a:p>
          <a:p>
            <a:endParaRPr lang="en-GB" sz="1600" dirty="0"/>
          </a:p>
        </p:txBody>
      </p:sp>
    </p:spTree>
    <p:extLst>
      <p:ext uri="{BB962C8B-B14F-4D97-AF65-F5344CB8AC3E}">
        <p14:creationId xmlns:p14="http://schemas.microsoft.com/office/powerpoint/2010/main" val="88444795"/>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 1/5</a:t>
            </a:r>
          </a:p>
        </p:txBody>
      </p:sp>
      <p:sp>
        <p:nvSpPr>
          <p:cNvPr id="30" name="TextBox 29"/>
          <p:cNvSpPr txBox="1"/>
          <p:nvPr/>
        </p:nvSpPr>
        <p:spPr>
          <a:xfrm>
            <a:off x="611560" y="0"/>
            <a:ext cx="7344816" cy="3724096"/>
          </a:xfrm>
          <a:prstGeom prst="rect">
            <a:avLst/>
          </a:prstGeom>
          <a:noFill/>
        </p:spPr>
        <p:txBody>
          <a:bodyPr wrap="square" rtlCol="0">
            <a:spAutoFit/>
          </a:bodyPr>
          <a:lstStyle/>
          <a:p>
            <a:endParaRPr lang="en-GB" sz="1600" dirty="0"/>
          </a:p>
          <a:p>
            <a:pPr algn="ctr"/>
            <a:endParaRPr lang="en-GB" sz="2400" dirty="0"/>
          </a:p>
          <a:p>
            <a:r>
              <a:rPr lang="en-GB" sz="2400" b="1" u="sng" dirty="0">
                <a:solidFill>
                  <a:srgbClr val="FF0000"/>
                </a:solidFill>
              </a:rPr>
              <a:t>Ethical Behaviour </a:t>
            </a:r>
          </a:p>
          <a:p>
            <a:endParaRPr lang="en-GB" sz="2400" b="1" u="sng" dirty="0">
              <a:solidFill>
                <a:srgbClr val="FF0000"/>
              </a:solidFill>
            </a:endParaRPr>
          </a:p>
          <a:p>
            <a:r>
              <a:rPr lang="en-GB" dirty="0"/>
              <a:t>Chappell Engineering expects that its suppliers behave in an ethical manner at all times and that the supplier maintains a culture whereby it actively encourages its workforce to undertake work in a conscientious, diligent manner whereby any deviations or errors identified are brought to the attention of management and addressed in a professional, transparent and  timely manner.  </a:t>
            </a:r>
          </a:p>
          <a:p>
            <a:pPr algn="ctr"/>
            <a:endParaRPr lang="en-GB" sz="2400" dirty="0"/>
          </a:p>
          <a:p>
            <a:endParaRPr lang="en-GB" sz="1600" dirty="0"/>
          </a:p>
        </p:txBody>
      </p:sp>
    </p:spTree>
    <p:extLst>
      <p:ext uri="{BB962C8B-B14F-4D97-AF65-F5344CB8AC3E}">
        <p14:creationId xmlns:p14="http://schemas.microsoft.com/office/powerpoint/2010/main" val="2131141288"/>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 2/5</a:t>
            </a:r>
          </a:p>
        </p:txBody>
      </p:sp>
      <p:sp>
        <p:nvSpPr>
          <p:cNvPr id="30" name="TextBox 29"/>
          <p:cNvSpPr txBox="1"/>
          <p:nvPr/>
        </p:nvSpPr>
        <p:spPr>
          <a:xfrm>
            <a:off x="611560" y="0"/>
            <a:ext cx="7344816" cy="6494085"/>
          </a:xfrm>
          <a:prstGeom prst="rect">
            <a:avLst/>
          </a:prstGeom>
          <a:noFill/>
        </p:spPr>
        <p:txBody>
          <a:bodyPr wrap="square" rtlCol="0">
            <a:spAutoFit/>
          </a:bodyPr>
          <a:lstStyle/>
          <a:p>
            <a:endParaRPr lang="en-GB" sz="1600" dirty="0"/>
          </a:p>
          <a:p>
            <a:pPr algn="ctr"/>
            <a:endParaRPr lang="en-GB" sz="2400" dirty="0"/>
          </a:p>
          <a:p>
            <a:r>
              <a:rPr lang="en-GB" sz="2400" b="1" u="sng" dirty="0">
                <a:solidFill>
                  <a:srgbClr val="FF0000"/>
                </a:solidFill>
              </a:rPr>
              <a:t>Product Conformity</a:t>
            </a:r>
          </a:p>
          <a:p>
            <a:endParaRPr lang="en-GB" sz="2400" b="1" u="sng" dirty="0">
              <a:solidFill>
                <a:srgbClr val="FF0000"/>
              </a:solidFill>
            </a:endParaRPr>
          </a:p>
          <a:p>
            <a:r>
              <a:rPr lang="en-GB" dirty="0"/>
              <a:t>Products supplied to Chappell Engineering are expected to conform in all aspects to the requirements specified in the Purchase Order. This includes the material specification, drawing requirements and any associated inspection / test requirements and post manufacturing processes. </a:t>
            </a:r>
            <a:r>
              <a:rPr lang="en-GB" u="sng" dirty="0"/>
              <a:t>It is the responsibility of the supplier to ensure product conformity.</a:t>
            </a:r>
          </a:p>
          <a:p>
            <a:endParaRPr lang="en-GB" dirty="0"/>
          </a:p>
          <a:p>
            <a:r>
              <a:rPr lang="en-GB" dirty="0"/>
              <a:t>Where applicable, a Deviation / Concession request to permit a non-conformance from the specified requirements can be made to Chappell Engineering. Suppliers are strongly advised to ensure that, where possible, this is done proactively rather than after the event.</a:t>
            </a:r>
          </a:p>
          <a:p>
            <a:endParaRPr lang="en-GB" dirty="0"/>
          </a:p>
          <a:p>
            <a:r>
              <a:rPr lang="en-GB" dirty="0"/>
              <a:t>In the event that product non-conformance or risk of non-conformance is identified post despatch of the product to Chappell Engineering or its nominated destination, the supplier is expected to advise Chappell Engineering without delay of the actual or suspected non-conformance in order that remedial actions can be taken.</a:t>
            </a:r>
          </a:p>
          <a:p>
            <a:pPr algn="ctr"/>
            <a:endParaRPr lang="en-GB" sz="2400" dirty="0"/>
          </a:p>
          <a:p>
            <a:endParaRPr lang="en-GB" sz="1600" dirty="0"/>
          </a:p>
        </p:txBody>
      </p:sp>
    </p:spTree>
    <p:extLst>
      <p:ext uri="{BB962C8B-B14F-4D97-AF65-F5344CB8AC3E}">
        <p14:creationId xmlns:p14="http://schemas.microsoft.com/office/powerpoint/2010/main" val="2568992194"/>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 3/5</a:t>
            </a:r>
          </a:p>
        </p:txBody>
      </p:sp>
      <p:sp>
        <p:nvSpPr>
          <p:cNvPr id="30" name="TextBox 29"/>
          <p:cNvSpPr txBox="1"/>
          <p:nvPr/>
        </p:nvSpPr>
        <p:spPr>
          <a:xfrm>
            <a:off x="611560" y="0"/>
            <a:ext cx="7344816" cy="5663089"/>
          </a:xfrm>
          <a:prstGeom prst="rect">
            <a:avLst/>
          </a:prstGeom>
          <a:noFill/>
        </p:spPr>
        <p:txBody>
          <a:bodyPr wrap="square" rtlCol="0">
            <a:spAutoFit/>
          </a:bodyPr>
          <a:lstStyle/>
          <a:p>
            <a:endParaRPr lang="en-GB" sz="1600" dirty="0"/>
          </a:p>
          <a:p>
            <a:pPr algn="ctr"/>
            <a:endParaRPr lang="en-GB" sz="2400" dirty="0"/>
          </a:p>
          <a:p>
            <a:r>
              <a:rPr lang="en-GB" sz="2400" b="1" u="sng" dirty="0">
                <a:solidFill>
                  <a:srgbClr val="FF0000"/>
                </a:solidFill>
              </a:rPr>
              <a:t>Product &amp; Personal Safety</a:t>
            </a:r>
          </a:p>
          <a:p>
            <a:endParaRPr lang="en-GB" sz="2400" b="1" u="sng" dirty="0">
              <a:solidFill>
                <a:srgbClr val="FF0000"/>
              </a:solidFill>
            </a:endParaRPr>
          </a:p>
          <a:p>
            <a:r>
              <a:rPr lang="en-GB" dirty="0"/>
              <a:t>Manufactured products are supplied into industries where safety is of paramount importance and the consequences of unsafe products are life threatening. The supplier must take actions that put in question the integrity of the product or the safety of its users by the undertaking processes or submitting parts that are knowingly not in conformance to the provided specifications.</a:t>
            </a:r>
          </a:p>
          <a:p>
            <a:endParaRPr lang="en-GB" dirty="0"/>
          </a:p>
          <a:p>
            <a:r>
              <a:rPr lang="en-GB" dirty="0"/>
              <a:t>Any concerns with respect to specified requirements that, in the experience of the supplier, maybe considered to be unsafe or give rise for concern should be brought to the attention of Chappell Engineering prior to commencement of manufacturing or processing activities in order that such concerns can be relayed back to Chappell Engineering’s customer for clarification.</a:t>
            </a:r>
          </a:p>
          <a:p>
            <a:pPr algn="ctr"/>
            <a:endParaRPr lang="en-GB" sz="2400" dirty="0"/>
          </a:p>
          <a:p>
            <a:endParaRPr lang="en-GB" sz="1600" dirty="0"/>
          </a:p>
        </p:txBody>
      </p:sp>
    </p:spTree>
    <p:extLst>
      <p:ext uri="{BB962C8B-B14F-4D97-AF65-F5344CB8AC3E}">
        <p14:creationId xmlns:p14="http://schemas.microsoft.com/office/powerpoint/2010/main" val="3986278309"/>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CONTENTS</a:t>
            </a:r>
          </a:p>
        </p:txBody>
      </p:sp>
      <p:sp>
        <p:nvSpPr>
          <p:cNvPr id="30" name="Text Placeholder 29"/>
          <p:cNvSpPr>
            <a:spLocks noGrp="1"/>
          </p:cNvSpPr>
          <p:nvPr>
            <p:ph type="body" sz="quarter" idx="13"/>
          </p:nvPr>
        </p:nvSpPr>
        <p:spPr>
          <a:xfrm>
            <a:off x="310896" y="2060848"/>
            <a:ext cx="7385304" cy="228600"/>
          </a:xfrm>
        </p:spPr>
        <p:txBody>
          <a:bodyPr>
            <a:noAutofit/>
          </a:bodyPr>
          <a:lstStyle/>
          <a:p>
            <a:r>
              <a:rPr lang="en-GB" sz="1400" b="1" dirty="0"/>
              <a:t>INTRODUCTION</a:t>
            </a:r>
          </a:p>
        </p:txBody>
      </p:sp>
      <p:sp>
        <p:nvSpPr>
          <p:cNvPr id="31" name="Text Placeholder 30"/>
          <p:cNvSpPr>
            <a:spLocks noGrp="1"/>
          </p:cNvSpPr>
          <p:nvPr>
            <p:ph type="body" sz="quarter" idx="15"/>
          </p:nvPr>
        </p:nvSpPr>
        <p:spPr>
          <a:xfrm>
            <a:off x="304800" y="2518048"/>
            <a:ext cx="7391400" cy="228600"/>
          </a:xfrm>
        </p:spPr>
        <p:txBody>
          <a:bodyPr>
            <a:noAutofit/>
          </a:bodyPr>
          <a:lstStyle/>
          <a:p>
            <a:r>
              <a:rPr lang="en-GB" sz="1400" b="1" dirty="0"/>
              <a:t>OVERVIEW</a:t>
            </a:r>
          </a:p>
        </p:txBody>
      </p:sp>
      <p:sp>
        <p:nvSpPr>
          <p:cNvPr id="32" name="Text Placeholder 31"/>
          <p:cNvSpPr>
            <a:spLocks noGrp="1"/>
          </p:cNvSpPr>
          <p:nvPr>
            <p:ph type="body" sz="quarter" idx="17"/>
          </p:nvPr>
        </p:nvSpPr>
        <p:spPr>
          <a:xfrm>
            <a:off x="310896" y="2975248"/>
            <a:ext cx="7385304" cy="228600"/>
          </a:xfrm>
        </p:spPr>
        <p:txBody>
          <a:bodyPr>
            <a:noAutofit/>
          </a:bodyPr>
          <a:lstStyle/>
          <a:p>
            <a:r>
              <a:rPr lang="en-GB" sz="1400" b="1" dirty="0"/>
              <a:t>REQUIREMENTS &amp; EXPECTATIONS</a:t>
            </a:r>
          </a:p>
        </p:txBody>
      </p:sp>
      <p:sp>
        <p:nvSpPr>
          <p:cNvPr id="41" name="Text Placeholder 29"/>
          <p:cNvSpPr>
            <a:spLocks noGrp="1"/>
          </p:cNvSpPr>
          <p:nvPr>
            <p:ph type="body" sz="quarter" idx="13"/>
          </p:nvPr>
        </p:nvSpPr>
        <p:spPr>
          <a:xfrm>
            <a:off x="323528" y="1052736"/>
            <a:ext cx="7385304" cy="228600"/>
          </a:xfrm>
        </p:spPr>
        <p:txBody>
          <a:bodyPr>
            <a:noAutofit/>
          </a:bodyPr>
          <a:lstStyle/>
          <a:p>
            <a:r>
              <a:rPr lang="en-GB" sz="1400" b="1" dirty="0"/>
              <a:t>CHAPPELL ENGINEERING: SUPPLIER HANDBOOK. Revision 3: March 2020</a:t>
            </a:r>
          </a:p>
        </p:txBody>
      </p:sp>
    </p:spTree>
    <p:extLst>
      <p:ext uri="{BB962C8B-B14F-4D97-AF65-F5344CB8AC3E}">
        <p14:creationId xmlns:p14="http://schemas.microsoft.com/office/powerpoint/2010/main" val="1153758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 4/5</a:t>
            </a:r>
          </a:p>
        </p:txBody>
      </p:sp>
      <p:sp>
        <p:nvSpPr>
          <p:cNvPr id="30" name="TextBox 29"/>
          <p:cNvSpPr txBox="1"/>
          <p:nvPr/>
        </p:nvSpPr>
        <p:spPr>
          <a:xfrm>
            <a:off x="611560" y="0"/>
            <a:ext cx="7344816" cy="5386090"/>
          </a:xfrm>
          <a:prstGeom prst="rect">
            <a:avLst/>
          </a:prstGeom>
          <a:noFill/>
        </p:spPr>
        <p:txBody>
          <a:bodyPr wrap="square" rtlCol="0">
            <a:spAutoFit/>
          </a:bodyPr>
          <a:lstStyle/>
          <a:p>
            <a:endParaRPr lang="en-GB" sz="1600" dirty="0"/>
          </a:p>
          <a:p>
            <a:pPr algn="ctr"/>
            <a:endParaRPr lang="en-GB" sz="2400" dirty="0"/>
          </a:p>
          <a:p>
            <a:r>
              <a:rPr lang="en-GB" sz="2400" b="1" u="sng" dirty="0">
                <a:solidFill>
                  <a:srgbClr val="FF0000"/>
                </a:solidFill>
              </a:rPr>
              <a:t>Counterfeit Parts</a:t>
            </a:r>
          </a:p>
          <a:p>
            <a:endParaRPr lang="en-GB" sz="2400" b="1" u="sng" dirty="0">
              <a:solidFill>
                <a:srgbClr val="FF0000"/>
              </a:solidFill>
            </a:endParaRPr>
          </a:p>
          <a:p>
            <a:r>
              <a:rPr lang="en-GB" dirty="0"/>
              <a:t>Chappell Engineering will normally provide material / product as part of the requirements for supplier activities. In the event that this is not the case or for the application of coatings etc, only industry approved sources of supply of known integrity and, where applicable, on the customer specified Approved Vendor List will be used.</a:t>
            </a:r>
          </a:p>
          <a:p>
            <a:endParaRPr lang="en-GB" dirty="0"/>
          </a:p>
          <a:p>
            <a:r>
              <a:rPr lang="en-GB" dirty="0"/>
              <a:t>The supplier will not use material or parts which are considered to be from a questionable source of supply or where there is any doubt as to the integrity of the material or product being procured. In the subsequent event that the integrity of the supply source is brought into question then Chappell Engineering must be informed accordingly and without delay in order that actions can be taken.</a:t>
            </a:r>
          </a:p>
          <a:p>
            <a:pPr algn="ctr"/>
            <a:endParaRPr lang="en-GB" sz="2400" dirty="0"/>
          </a:p>
          <a:p>
            <a:endParaRPr lang="en-GB" sz="1600" dirty="0"/>
          </a:p>
        </p:txBody>
      </p:sp>
    </p:spTree>
    <p:extLst>
      <p:ext uri="{BB962C8B-B14F-4D97-AF65-F5344CB8AC3E}">
        <p14:creationId xmlns:p14="http://schemas.microsoft.com/office/powerpoint/2010/main" val="726446060"/>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 5/5</a:t>
            </a:r>
          </a:p>
        </p:txBody>
      </p:sp>
      <p:sp>
        <p:nvSpPr>
          <p:cNvPr id="30" name="TextBox 29"/>
          <p:cNvSpPr txBox="1"/>
          <p:nvPr/>
        </p:nvSpPr>
        <p:spPr>
          <a:xfrm>
            <a:off x="611560" y="0"/>
            <a:ext cx="7128792" cy="5663089"/>
          </a:xfrm>
          <a:prstGeom prst="rect">
            <a:avLst/>
          </a:prstGeom>
          <a:noFill/>
        </p:spPr>
        <p:txBody>
          <a:bodyPr wrap="square" rtlCol="0">
            <a:spAutoFit/>
          </a:bodyPr>
          <a:lstStyle/>
          <a:p>
            <a:endParaRPr lang="en-GB" sz="1600" dirty="0"/>
          </a:p>
          <a:p>
            <a:pPr algn="ctr"/>
            <a:endParaRPr lang="en-GB" sz="2400" dirty="0"/>
          </a:p>
          <a:p>
            <a:r>
              <a:rPr lang="en-GB" sz="2400" b="1" u="sng" dirty="0">
                <a:solidFill>
                  <a:srgbClr val="FF0000"/>
                </a:solidFill>
              </a:rPr>
              <a:t>Foreign Object Detection</a:t>
            </a:r>
          </a:p>
          <a:p>
            <a:endParaRPr lang="en-GB" sz="2400" b="1" u="sng" dirty="0">
              <a:solidFill>
                <a:srgbClr val="FF0000"/>
              </a:solidFill>
            </a:endParaRPr>
          </a:p>
          <a:p>
            <a:r>
              <a:rPr lang="en-GB" dirty="0"/>
              <a:t>Given the nature of the products Chappell Engineering supply and the industry applications where these are used, the necessity for the prevention of product contamination with foreign bodies is absolute. </a:t>
            </a:r>
          </a:p>
          <a:p>
            <a:endParaRPr lang="en-GB" dirty="0"/>
          </a:p>
          <a:p>
            <a:r>
              <a:rPr lang="en-GB" dirty="0"/>
              <a:t>Foreign objects can include swarf, oil, grease, packaging materials, clothing, tooling, measurement equipment or other object which is not specified in the applicable drawing or specification.</a:t>
            </a:r>
          </a:p>
          <a:p>
            <a:endParaRPr lang="en-GB" dirty="0"/>
          </a:p>
          <a:p>
            <a:r>
              <a:rPr lang="en-GB" dirty="0"/>
              <a:t>The supplier is expected to put in place measures that maximise the probability of foreign object detection during and post production / processing by the implementation of controls and checks to identify and remove such objects prior to release and despatch to Chappell Engineering.</a:t>
            </a:r>
          </a:p>
          <a:p>
            <a:pPr algn="ctr"/>
            <a:endParaRPr lang="en-GB" sz="2400" dirty="0"/>
          </a:p>
          <a:p>
            <a:endParaRPr lang="en-GB" sz="1600" dirty="0"/>
          </a:p>
        </p:txBody>
      </p:sp>
    </p:spTree>
    <p:extLst>
      <p:ext uri="{BB962C8B-B14F-4D97-AF65-F5344CB8AC3E}">
        <p14:creationId xmlns:p14="http://schemas.microsoft.com/office/powerpoint/2010/main" val="4096293777"/>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83568" y="19472"/>
            <a:ext cx="7344816" cy="2062103"/>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JOB PACK 1/3</a:t>
            </a:r>
          </a:p>
          <a:p>
            <a:pPr algn="ctr"/>
            <a:endParaRPr lang="en-GB" sz="1400" dirty="0"/>
          </a:p>
          <a:p>
            <a:pPr algn="ctr"/>
            <a:endParaRPr lang="en-GB" sz="1400" dirty="0"/>
          </a:p>
          <a:p>
            <a:pPr algn="ctr"/>
            <a:endParaRPr lang="en-GB" sz="2400" dirty="0"/>
          </a:p>
          <a:p>
            <a:endParaRPr lang="en-GB" sz="1600" dirty="0"/>
          </a:p>
        </p:txBody>
      </p:sp>
      <p:sp>
        <p:nvSpPr>
          <p:cNvPr id="3" name="TextBox 2"/>
          <p:cNvSpPr txBox="1"/>
          <p:nvPr/>
        </p:nvSpPr>
        <p:spPr>
          <a:xfrm>
            <a:off x="4283968" y="1268760"/>
            <a:ext cx="4104456" cy="4770537"/>
          </a:xfrm>
          <a:prstGeom prst="rect">
            <a:avLst/>
          </a:prstGeom>
          <a:noFill/>
        </p:spPr>
        <p:txBody>
          <a:bodyPr wrap="square" rtlCol="0">
            <a:spAutoFit/>
          </a:bodyPr>
          <a:lstStyle/>
          <a:p>
            <a:r>
              <a:rPr lang="en-GB" sz="1600" dirty="0"/>
              <a:t>Chappell Engineering will provide a detailed Purchase Order (PO). This will provide information with respect to the product and services required.</a:t>
            </a:r>
          </a:p>
          <a:p>
            <a:endParaRPr lang="en-GB" sz="1600" dirty="0"/>
          </a:p>
          <a:p>
            <a:r>
              <a:rPr lang="en-GB" sz="1600" dirty="0"/>
              <a:t>Where applicable, the Purchase Order will made reference to particular material and / or process specifications that must be met. If required copies are provided.</a:t>
            </a:r>
          </a:p>
          <a:p>
            <a:endParaRPr lang="en-GB" sz="1600" dirty="0"/>
          </a:p>
          <a:p>
            <a:r>
              <a:rPr lang="en-GB" sz="1600" dirty="0"/>
              <a:t>The quantity required and any additional requirements relating to certification, inspection, test, packaging and despatch will be specified on the PO or supporting documents.</a:t>
            </a:r>
          </a:p>
          <a:p>
            <a:endParaRPr lang="en-GB" sz="1600" dirty="0"/>
          </a:p>
          <a:p>
            <a:r>
              <a:rPr lang="en-GB" sz="1600" b="1" dirty="0"/>
              <a:t>If in any doubt with respect to the requirements of the PO please do not speculate. Contact Chappell Engineering!</a:t>
            </a:r>
          </a:p>
        </p:txBody>
      </p:sp>
      <p:sp>
        <p:nvSpPr>
          <p:cNvPr id="4" name="Rectangle 3"/>
          <p:cNvSpPr/>
          <p:nvPr/>
        </p:nvSpPr>
        <p:spPr>
          <a:xfrm>
            <a:off x="683568" y="1268760"/>
            <a:ext cx="3240360" cy="4680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A screenshot of a cell phone&#10;&#10;Description automatically generated">
            <a:extLst>
              <a:ext uri="{FF2B5EF4-FFF2-40B4-BE49-F238E27FC236}">
                <a16:creationId xmlns:a16="http://schemas.microsoft.com/office/drawing/2014/main" id="{19B16F5B-A9EB-4D34-AB88-C019BEC81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1" y="1253825"/>
            <a:ext cx="3988997" cy="4785472"/>
          </a:xfrm>
          <a:prstGeom prst="rect">
            <a:avLst/>
          </a:prstGeom>
        </p:spPr>
      </p:pic>
    </p:spTree>
    <p:extLst>
      <p:ext uri="{BB962C8B-B14F-4D97-AF65-F5344CB8AC3E}">
        <p14:creationId xmlns:p14="http://schemas.microsoft.com/office/powerpoint/2010/main" val="642034805"/>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5" name="TextBox 4"/>
          <p:cNvSpPr txBox="1"/>
          <p:nvPr/>
        </p:nvSpPr>
        <p:spPr>
          <a:xfrm>
            <a:off x="683568" y="19472"/>
            <a:ext cx="7344816" cy="2062103"/>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JOB PACK 2/3</a:t>
            </a:r>
          </a:p>
          <a:p>
            <a:pPr algn="ctr"/>
            <a:endParaRPr lang="en-GB" sz="1400" dirty="0"/>
          </a:p>
          <a:p>
            <a:pPr algn="ctr"/>
            <a:endParaRPr lang="en-GB" sz="1400" dirty="0"/>
          </a:p>
          <a:p>
            <a:pPr algn="ctr"/>
            <a:endParaRPr lang="en-GB" sz="2400" dirty="0"/>
          </a:p>
          <a:p>
            <a:endParaRPr lang="en-GB" sz="1600" dirty="0"/>
          </a:p>
        </p:txBody>
      </p:sp>
      <p:sp>
        <p:nvSpPr>
          <p:cNvPr id="6" name="TextBox 5"/>
          <p:cNvSpPr txBox="1"/>
          <p:nvPr/>
        </p:nvSpPr>
        <p:spPr>
          <a:xfrm>
            <a:off x="4283968" y="1268760"/>
            <a:ext cx="4104456" cy="4524316"/>
          </a:xfrm>
          <a:prstGeom prst="rect">
            <a:avLst/>
          </a:prstGeom>
          <a:noFill/>
        </p:spPr>
        <p:txBody>
          <a:bodyPr wrap="square" rtlCol="0">
            <a:spAutoFit/>
          </a:bodyPr>
          <a:lstStyle/>
          <a:p>
            <a:r>
              <a:rPr lang="en-GB" sz="1600" dirty="0"/>
              <a:t>Where applicable, Chappell Engineering will provide a detailed drawing or drawings of the Product / Service required. This is referred to as an SK Drawing.</a:t>
            </a:r>
          </a:p>
          <a:p>
            <a:endParaRPr lang="en-GB" sz="1600" dirty="0"/>
          </a:p>
          <a:p>
            <a:r>
              <a:rPr lang="en-GB" sz="1600" dirty="0"/>
              <a:t>Please ensure that this drawing is clearly understood taking note of a specific / special requirements specified on the drawing such as surface finish, coating etc.</a:t>
            </a:r>
          </a:p>
          <a:p>
            <a:endParaRPr lang="en-GB" sz="1600" dirty="0"/>
          </a:p>
          <a:p>
            <a:r>
              <a:rPr lang="en-GB" sz="1600" dirty="0"/>
              <a:t>Drawings should be retained in legible condition throughout and returned to Chappell Engineering on completion of production / processing.</a:t>
            </a:r>
          </a:p>
          <a:p>
            <a:endParaRPr lang="en-GB" sz="1600" dirty="0"/>
          </a:p>
          <a:p>
            <a:r>
              <a:rPr lang="en-GB" sz="1600" b="1" dirty="0"/>
              <a:t>If in any doubt with respect to the requirements of the SK Drawing please do not speculate. Contact Chappell Engineering!</a:t>
            </a:r>
          </a:p>
        </p:txBody>
      </p:sp>
      <p:sp>
        <p:nvSpPr>
          <p:cNvPr id="7" name="Rectangle 6"/>
          <p:cNvSpPr/>
          <p:nvPr/>
        </p:nvSpPr>
        <p:spPr>
          <a:xfrm>
            <a:off x="683568" y="1268760"/>
            <a:ext cx="3240360" cy="4680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A screenshot of a cell phone&#10;&#10;Description automatically generated">
            <a:extLst>
              <a:ext uri="{FF2B5EF4-FFF2-40B4-BE49-F238E27FC236}">
                <a16:creationId xmlns:a16="http://schemas.microsoft.com/office/drawing/2014/main" id="{CA01480C-7F27-43AD-ABD1-8E2F67FD6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68760"/>
            <a:ext cx="3354288" cy="4752528"/>
          </a:xfrm>
          <a:prstGeom prst="rect">
            <a:avLst/>
          </a:prstGeom>
        </p:spPr>
      </p:pic>
    </p:spTree>
    <p:extLst>
      <p:ext uri="{BB962C8B-B14F-4D97-AF65-F5344CB8AC3E}">
        <p14:creationId xmlns:p14="http://schemas.microsoft.com/office/powerpoint/2010/main" val="2778135022"/>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5" name="TextBox 4"/>
          <p:cNvSpPr txBox="1"/>
          <p:nvPr/>
        </p:nvSpPr>
        <p:spPr>
          <a:xfrm>
            <a:off x="683568" y="19472"/>
            <a:ext cx="7344816" cy="2062103"/>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JOB PACK 3/3</a:t>
            </a:r>
          </a:p>
          <a:p>
            <a:pPr algn="ctr"/>
            <a:endParaRPr lang="en-GB" sz="1400" dirty="0"/>
          </a:p>
          <a:p>
            <a:pPr algn="ctr"/>
            <a:endParaRPr lang="en-GB" sz="1400" dirty="0"/>
          </a:p>
          <a:p>
            <a:pPr algn="ctr"/>
            <a:endParaRPr lang="en-GB" sz="2400" dirty="0"/>
          </a:p>
          <a:p>
            <a:endParaRPr lang="en-GB" sz="1600" dirty="0"/>
          </a:p>
        </p:txBody>
      </p:sp>
      <p:sp>
        <p:nvSpPr>
          <p:cNvPr id="6" name="TextBox 5"/>
          <p:cNvSpPr txBox="1"/>
          <p:nvPr/>
        </p:nvSpPr>
        <p:spPr>
          <a:xfrm>
            <a:off x="4283968" y="1268760"/>
            <a:ext cx="4104456" cy="4770537"/>
          </a:xfrm>
          <a:prstGeom prst="rect">
            <a:avLst/>
          </a:prstGeom>
          <a:noFill/>
        </p:spPr>
        <p:txBody>
          <a:bodyPr wrap="square" rtlCol="0">
            <a:spAutoFit/>
          </a:bodyPr>
          <a:lstStyle/>
          <a:p>
            <a:r>
              <a:rPr lang="en-GB" sz="1600" dirty="0"/>
              <a:t>Where applicable, Chappell Engineering will provide a Material Route Card. This is an identifying traveller document and must accompany the product / material at all times</a:t>
            </a:r>
          </a:p>
          <a:p>
            <a:endParaRPr lang="en-GB" sz="1600" dirty="0"/>
          </a:p>
          <a:p>
            <a:r>
              <a:rPr lang="en-GB" sz="1600" dirty="0"/>
              <a:t>Please ensure that the requirements specified on the Material Route Card are met and that this is returned with the product back to Chappell Engineering.</a:t>
            </a:r>
          </a:p>
          <a:p>
            <a:endParaRPr lang="en-GB" sz="1600" dirty="0"/>
          </a:p>
          <a:p>
            <a:r>
              <a:rPr lang="en-GB" sz="1600" dirty="0"/>
              <a:t>Material Route Cards are also used to identify any accompanying material or gauging relative to the product / service required. This must also be returned unless otherwise agreed in writing.</a:t>
            </a:r>
          </a:p>
          <a:p>
            <a:endParaRPr lang="en-GB" sz="1600" dirty="0"/>
          </a:p>
          <a:p>
            <a:r>
              <a:rPr lang="en-GB" sz="1600" b="1" dirty="0"/>
              <a:t>If in any doubt with respect to the requirements of the SK Drawing please do not speculate. Contact Chappell Engineering!</a:t>
            </a:r>
          </a:p>
        </p:txBody>
      </p:sp>
      <p:sp>
        <p:nvSpPr>
          <p:cNvPr id="7" name="Rectangle 6"/>
          <p:cNvSpPr/>
          <p:nvPr/>
        </p:nvSpPr>
        <p:spPr>
          <a:xfrm>
            <a:off x="683568" y="1268760"/>
            <a:ext cx="3240360" cy="4680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A screenshot of a cell phone&#10;&#10;Description automatically generated">
            <a:extLst>
              <a:ext uri="{FF2B5EF4-FFF2-40B4-BE49-F238E27FC236}">
                <a16:creationId xmlns:a16="http://schemas.microsoft.com/office/drawing/2014/main" id="{2E1F7067-2D27-4C2D-98C9-97422980E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80" y="1196751"/>
            <a:ext cx="3328994" cy="4842545"/>
          </a:xfrm>
          <a:prstGeom prst="rect">
            <a:avLst/>
          </a:prstGeom>
        </p:spPr>
      </p:pic>
    </p:spTree>
    <p:extLst>
      <p:ext uri="{BB962C8B-B14F-4D97-AF65-F5344CB8AC3E}">
        <p14:creationId xmlns:p14="http://schemas.microsoft.com/office/powerpoint/2010/main" val="1551125644"/>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11560" y="-27384"/>
            <a:ext cx="7344816" cy="6063198"/>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MATERIAL</a:t>
            </a:r>
          </a:p>
          <a:p>
            <a:pPr algn="ctr"/>
            <a:endParaRPr lang="en-GB" sz="1000" dirty="0"/>
          </a:p>
          <a:p>
            <a:pPr algn="ctr"/>
            <a:r>
              <a:rPr lang="en-GB" sz="2400" dirty="0"/>
              <a:t>Where applicable, Chappell Engineering will provide material for the product / service required. This must be considered as the property of Chappell Engineering at all times.</a:t>
            </a:r>
          </a:p>
          <a:p>
            <a:pPr algn="ctr"/>
            <a:endParaRPr lang="en-GB" sz="1000" dirty="0"/>
          </a:p>
          <a:p>
            <a:pPr algn="ctr"/>
            <a:r>
              <a:rPr lang="en-GB" sz="2400" dirty="0"/>
              <a:t>Any bar ends or residual material should be marked up in a manner that ensures its traceability to the original material provided and returned with the product to Chappell Engineering.</a:t>
            </a:r>
          </a:p>
          <a:p>
            <a:pPr algn="ctr"/>
            <a:endParaRPr lang="en-GB" sz="1000" dirty="0"/>
          </a:p>
          <a:p>
            <a:pPr algn="ctr"/>
            <a:r>
              <a:rPr lang="en-GB" sz="2400" dirty="0"/>
              <a:t>Any doubts with respect to the material should be reported to Chappell Engineering without delay in order that actions can be taken to address any problems identified.</a:t>
            </a:r>
          </a:p>
        </p:txBody>
      </p:sp>
    </p:spTree>
    <p:extLst>
      <p:ext uri="{BB962C8B-B14F-4D97-AF65-F5344CB8AC3E}">
        <p14:creationId xmlns:p14="http://schemas.microsoft.com/office/powerpoint/2010/main" val="605651801"/>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11560" y="-27384"/>
            <a:ext cx="7344816" cy="5170646"/>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GAUGING / EQUIPMENT</a:t>
            </a:r>
          </a:p>
          <a:p>
            <a:pPr algn="ctr"/>
            <a:endParaRPr lang="en-GB" sz="1000" dirty="0"/>
          </a:p>
          <a:p>
            <a:pPr algn="ctr"/>
            <a:r>
              <a:rPr lang="en-GB" sz="2400" dirty="0"/>
              <a:t>Where applicable, Chappell Engineering will provide gauging or other equipment required to support the manufacturing / processing requirements.</a:t>
            </a:r>
          </a:p>
          <a:p>
            <a:pPr algn="ctr"/>
            <a:endParaRPr lang="en-GB" sz="1000" dirty="0"/>
          </a:p>
          <a:p>
            <a:pPr algn="ctr"/>
            <a:r>
              <a:rPr lang="en-GB" sz="2400" dirty="0"/>
              <a:t>All gauging / equipment must be considered as Chappell Engineering property and treated with care and respect to avoid damage or misuse.</a:t>
            </a:r>
          </a:p>
          <a:p>
            <a:pPr algn="ctr"/>
            <a:endParaRPr lang="en-GB" sz="1000" dirty="0"/>
          </a:p>
          <a:p>
            <a:pPr algn="ctr"/>
            <a:r>
              <a:rPr lang="en-GB" sz="2400" dirty="0"/>
              <a:t>On completion, all gauging / equipment provided must be returned to Chappell Engineering. Any damage incurred should be reported and you maybe liable for cost of repair or replacement.</a:t>
            </a:r>
          </a:p>
        </p:txBody>
      </p:sp>
    </p:spTree>
    <p:extLst>
      <p:ext uri="{BB962C8B-B14F-4D97-AF65-F5344CB8AC3E}">
        <p14:creationId xmlns:p14="http://schemas.microsoft.com/office/powerpoint/2010/main" val="3992306981"/>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539552" y="116632"/>
            <a:ext cx="7344816" cy="5755421"/>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PROCESSING</a:t>
            </a:r>
          </a:p>
          <a:p>
            <a:pPr algn="ctr"/>
            <a:endParaRPr lang="en-GB" sz="2000" dirty="0"/>
          </a:p>
          <a:p>
            <a:pPr algn="ctr"/>
            <a:r>
              <a:rPr lang="en-GB" sz="2400" dirty="0"/>
              <a:t>Processing (manufacture of product and/or provision of service) must be undertaken in accordance with the specified requirements.</a:t>
            </a:r>
          </a:p>
          <a:p>
            <a:pPr algn="ctr"/>
            <a:endParaRPr lang="en-GB" sz="2400" dirty="0"/>
          </a:p>
          <a:p>
            <a:pPr algn="ctr"/>
            <a:r>
              <a:rPr lang="en-GB" sz="2400" dirty="0"/>
              <a:t>Any planned deviation from the processing requirements must be brought to the attention of Chappell Engineering in advance by means of a </a:t>
            </a:r>
            <a:r>
              <a:rPr lang="en-GB" sz="2400" b="1" dirty="0">
                <a:solidFill>
                  <a:srgbClr val="0E58C4"/>
                </a:solidFill>
              </a:rPr>
              <a:t>CONCESSION REQUEST</a:t>
            </a:r>
            <a:r>
              <a:rPr lang="en-GB" sz="2400" dirty="0"/>
              <a:t>.</a:t>
            </a:r>
          </a:p>
          <a:p>
            <a:pPr algn="ctr"/>
            <a:endParaRPr lang="en-GB" sz="2400" dirty="0"/>
          </a:p>
          <a:p>
            <a:pPr algn="ctr"/>
            <a:r>
              <a:rPr lang="en-GB" sz="2400" dirty="0"/>
              <a:t>Concession requests will be reviewed on a case by case basis and may often require consultation with Chappell Engineerings own customer prior to any approval being given. Approval will be given in writing.</a:t>
            </a:r>
          </a:p>
        </p:txBody>
      </p:sp>
    </p:spTree>
    <p:extLst>
      <p:ext uri="{BB962C8B-B14F-4D97-AF65-F5344CB8AC3E}">
        <p14:creationId xmlns:p14="http://schemas.microsoft.com/office/powerpoint/2010/main" val="3680527465"/>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83568" y="0"/>
            <a:ext cx="7344816" cy="6494084"/>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INSPECTION &amp; TEST</a:t>
            </a:r>
          </a:p>
          <a:p>
            <a:pPr algn="ctr"/>
            <a:endParaRPr lang="en-GB" sz="2000" dirty="0"/>
          </a:p>
          <a:p>
            <a:pPr algn="ctr"/>
            <a:r>
              <a:rPr lang="en-GB" sz="2400" dirty="0"/>
              <a:t>As the supplier, Chappell Engineering expect you to provide product / service that fully meets the requirements specified in the PO and supporting documentation.</a:t>
            </a:r>
          </a:p>
          <a:p>
            <a:pPr algn="ctr"/>
            <a:endParaRPr lang="en-GB" dirty="0"/>
          </a:p>
          <a:p>
            <a:pPr algn="ctr"/>
            <a:r>
              <a:rPr lang="en-GB" sz="2400" dirty="0"/>
              <a:t>All necessary inspection and test activities will be performed to confirm the above. Where required this will be confirmed via documentary evidence such as an </a:t>
            </a:r>
            <a:r>
              <a:rPr lang="en-GB" sz="2400" b="1" dirty="0">
                <a:solidFill>
                  <a:srgbClr val="0E58C4"/>
                </a:solidFill>
              </a:rPr>
              <a:t>INSPECTION REPORT </a:t>
            </a:r>
            <a:r>
              <a:rPr lang="en-GB" sz="2400" dirty="0"/>
              <a:t>or </a:t>
            </a:r>
            <a:r>
              <a:rPr lang="en-GB" sz="2400" b="1" dirty="0">
                <a:solidFill>
                  <a:srgbClr val="0E58C4"/>
                </a:solidFill>
              </a:rPr>
              <a:t>TEST REPORT.</a:t>
            </a:r>
          </a:p>
          <a:p>
            <a:pPr algn="ctr"/>
            <a:endParaRPr lang="en-GB" b="1" dirty="0">
              <a:solidFill>
                <a:srgbClr val="0E58C4"/>
              </a:solidFill>
            </a:endParaRPr>
          </a:p>
          <a:p>
            <a:pPr algn="ctr"/>
            <a:r>
              <a:rPr lang="en-GB" sz="2400" dirty="0">
                <a:solidFill>
                  <a:srgbClr val="000000"/>
                </a:solidFill>
              </a:rPr>
              <a:t>In the event that product or service is found to be non-compliant during inspection and test then Chappell Engineering should be informed without delay (see previous)</a:t>
            </a:r>
          </a:p>
        </p:txBody>
      </p:sp>
    </p:spTree>
    <p:extLst>
      <p:ext uri="{BB962C8B-B14F-4D97-AF65-F5344CB8AC3E}">
        <p14:creationId xmlns:p14="http://schemas.microsoft.com/office/powerpoint/2010/main" val="3680527465"/>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83568" y="0"/>
            <a:ext cx="7344816" cy="6494085"/>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PACKAGING</a:t>
            </a:r>
          </a:p>
          <a:p>
            <a:pPr algn="ctr"/>
            <a:endParaRPr lang="en-GB" sz="2000" dirty="0"/>
          </a:p>
          <a:p>
            <a:pPr algn="ctr"/>
            <a:r>
              <a:rPr lang="en-GB" sz="2400" dirty="0"/>
              <a:t>Following processing, product should be packaged in a manner that ensures it is not a risk of damage or deterioration during transit.</a:t>
            </a:r>
          </a:p>
          <a:p>
            <a:pPr algn="ctr"/>
            <a:endParaRPr lang="en-GB" sz="1600" dirty="0"/>
          </a:p>
          <a:p>
            <a:pPr algn="ctr"/>
            <a:r>
              <a:rPr lang="en-GB" sz="2400" dirty="0"/>
              <a:t>Where applicable, specific packaging requirements will be specified as part of the job pack information and packaging material maybe provided.</a:t>
            </a:r>
          </a:p>
          <a:p>
            <a:pPr algn="ctr"/>
            <a:endParaRPr lang="en-GB" sz="1600" dirty="0"/>
          </a:p>
          <a:p>
            <a:pPr algn="ctr"/>
            <a:r>
              <a:rPr lang="en-GB" sz="2400" dirty="0"/>
              <a:t>In all cases, the Supplier is expected to ensure that all reasonable care is taken to avoid damage during transit whether specific requirements are specified or not.</a:t>
            </a:r>
          </a:p>
          <a:p>
            <a:pPr algn="ctr"/>
            <a:endParaRPr lang="en-GB" sz="1600" dirty="0"/>
          </a:p>
          <a:p>
            <a:pPr algn="ctr"/>
            <a:r>
              <a:rPr lang="en-GB" sz="2400" dirty="0"/>
              <a:t>The Supplier may be held liable for product damaged in transit where it is clear reasonable care and attention was not applied.</a:t>
            </a:r>
          </a:p>
        </p:txBody>
      </p:sp>
    </p:spTree>
    <p:extLst>
      <p:ext uri="{BB962C8B-B14F-4D97-AF65-F5344CB8AC3E}">
        <p14:creationId xmlns:p14="http://schemas.microsoft.com/office/powerpoint/2010/main" val="3085318148"/>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08720"/>
            <a:ext cx="7344816" cy="1015663"/>
          </a:xfrm>
          <a:prstGeom prst="rect">
            <a:avLst/>
          </a:prstGeom>
          <a:noFill/>
        </p:spPr>
        <p:txBody>
          <a:bodyPr wrap="square" rtlCol="0">
            <a:spAutoFit/>
          </a:bodyPr>
          <a:lstStyle/>
          <a:p>
            <a:endParaRPr lang="en-GB" sz="1600" dirty="0"/>
          </a:p>
          <a:p>
            <a:r>
              <a:rPr lang="en-GB" sz="4400" b="1" dirty="0">
                <a:solidFill>
                  <a:srgbClr val="0E58C4"/>
                </a:solidFill>
              </a:rPr>
              <a:t>INTRODUCTION</a:t>
            </a:r>
          </a:p>
        </p:txBody>
      </p:sp>
    </p:spTree>
    <p:extLst>
      <p:ext uri="{BB962C8B-B14F-4D97-AF65-F5344CB8AC3E}">
        <p14:creationId xmlns:p14="http://schemas.microsoft.com/office/powerpoint/2010/main" val="3587217585"/>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&amp; SAFETY / SECURITY BRIEFING</a:t>
            </a:r>
          </a:p>
        </p:txBody>
      </p:sp>
      <p:sp>
        <p:nvSpPr>
          <p:cNvPr id="30" name="TextBox 29"/>
          <p:cNvSpPr txBox="1"/>
          <p:nvPr/>
        </p:nvSpPr>
        <p:spPr>
          <a:xfrm>
            <a:off x="683568" y="15404"/>
            <a:ext cx="7344816" cy="6124753"/>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CERTIFICATION</a:t>
            </a:r>
          </a:p>
          <a:p>
            <a:pPr algn="ctr"/>
            <a:endParaRPr lang="en-GB" sz="2000" dirty="0"/>
          </a:p>
          <a:p>
            <a:pPr algn="ctr"/>
            <a:r>
              <a:rPr lang="en-GB" sz="2400" dirty="0"/>
              <a:t>Where required, Product or Material certification will be requested. In such cases, specific requirements will be specified as part of the job pack.</a:t>
            </a:r>
          </a:p>
          <a:p>
            <a:pPr algn="ctr"/>
            <a:endParaRPr lang="en-GB" sz="2400" dirty="0"/>
          </a:p>
          <a:p>
            <a:pPr algn="ctr"/>
            <a:r>
              <a:rPr lang="en-GB" sz="2400" dirty="0"/>
              <a:t>The Supplier is responsible to ensure that all specified certification requirements are met and that the certification provides necessary traceability to the product / material / service provided.</a:t>
            </a:r>
          </a:p>
          <a:p>
            <a:pPr algn="ctr"/>
            <a:endParaRPr lang="en-GB" sz="2400" dirty="0"/>
          </a:p>
          <a:p>
            <a:pPr algn="ctr"/>
            <a:r>
              <a:rPr lang="en-GB" sz="2400" dirty="0"/>
              <a:t>Where required, certification will make reference to conformance to required specification and will ensure traceability to the gauging, test methods and test specification utilised.</a:t>
            </a:r>
          </a:p>
        </p:txBody>
      </p:sp>
    </p:spTree>
    <p:extLst>
      <p:ext uri="{BB962C8B-B14F-4D97-AF65-F5344CB8AC3E}">
        <p14:creationId xmlns:p14="http://schemas.microsoft.com/office/powerpoint/2010/main" val="3680527465"/>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&amp; SAFETY / SECURITY</a:t>
            </a:r>
          </a:p>
        </p:txBody>
      </p:sp>
      <p:sp>
        <p:nvSpPr>
          <p:cNvPr id="30" name="TextBox 29"/>
          <p:cNvSpPr txBox="1"/>
          <p:nvPr/>
        </p:nvSpPr>
        <p:spPr>
          <a:xfrm>
            <a:off x="611560" y="6772"/>
            <a:ext cx="7344816" cy="7463581"/>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DESPATCH</a:t>
            </a:r>
          </a:p>
          <a:p>
            <a:pPr algn="ctr"/>
            <a:endParaRPr lang="en-GB" sz="1100" dirty="0"/>
          </a:p>
          <a:p>
            <a:pPr algn="ctr"/>
            <a:r>
              <a:rPr lang="en-GB" sz="2400" dirty="0"/>
              <a:t>Products will be despatched in a timely manner in accordance with the required and agreed delivery requirements.</a:t>
            </a:r>
          </a:p>
          <a:p>
            <a:pPr algn="ctr"/>
            <a:endParaRPr lang="en-GB" sz="2400" dirty="0"/>
          </a:p>
          <a:p>
            <a:pPr algn="ctr"/>
            <a:r>
              <a:rPr lang="en-GB" sz="2400" dirty="0"/>
              <a:t>Packaged product will be clearly identified with the destination address as specified on the Purchase Order. Where applicable, despatch will be executed via a predefined carrier dependant on terms of supply.</a:t>
            </a:r>
          </a:p>
          <a:p>
            <a:pPr algn="ctr"/>
            <a:endParaRPr lang="en-GB" sz="2400" dirty="0"/>
          </a:p>
          <a:p>
            <a:pPr algn="ctr"/>
            <a:r>
              <a:rPr lang="en-GB" sz="2400" dirty="0"/>
              <a:t>Chappell Engineering should be informed by e-mail of the despatch of product and should be advised in advance of any issue / delay in the despatch process.</a:t>
            </a:r>
          </a:p>
          <a:p>
            <a:pPr algn="ctr"/>
            <a:endParaRPr lang="en-GB" sz="2400" dirty="0"/>
          </a:p>
          <a:p>
            <a:pPr algn="ctr"/>
            <a:endParaRPr lang="en-GB" sz="2400" dirty="0"/>
          </a:p>
          <a:p>
            <a:pPr algn="ctr"/>
            <a:endParaRPr lang="en-GB" sz="3200" dirty="0"/>
          </a:p>
          <a:p>
            <a:pPr algn="ctr"/>
            <a:endParaRPr lang="en-GB" sz="2400" dirty="0"/>
          </a:p>
          <a:p>
            <a:endParaRPr lang="en-GB" sz="1600" dirty="0"/>
          </a:p>
        </p:txBody>
      </p:sp>
    </p:spTree>
    <p:extLst>
      <p:ext uri="{BB962C8B-B14F-4D97-AF65-F5344CB8AC3E}">
        <p14:creationId xmlns:p14="http://schemas.microsoft.com/office/powerpoint/2010/main" val="4274857772"/>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&amp; SAFETY / SECURITY</a:t>
            </a:r>
          </a:p>
        </p:txBody>
      </p:sp>
      <p:sp>
        <p:nvSpPr>
          <p:cNvPr id="5" name="TextBox 4"/>
          <p:cNvSpPr txBox="1"/>
          <p:nvPr/>
        </p:nvSpPr>
        <p:spPr>
          <a:xfrm>
            <a:off x="683568" y="19472"/>
            <a:ext cx="7344816" cy="2062103"/>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NON-CONFORMANCE</a:t>
            </a:r>
          </a:p>
          <a:p>
            <a:pPr algn="ctr"/>
            <a:endParaRPr lang="en-GB" sz="1400" dirty="0"/>
          </a:p>
          <a:p>
            <a:pPr algn="ctr"/>
            <a:endParaRPr lang="en-GB" sz="1400" dirty="0"/>
          </a:p>
          <a:p>
            <a:pPr algn="ctr"/>
            <a:endParaRPr lang="en-GB" sz="2400" dirty="0"/>
          </a:p>
          <a:p>
            <a:endParaRPr lang="en-GB" sz="1600" dirty="0"/>
          </a:p>
        </p:txBody>
      </p:sp>
      <p:sp>
        <p:nvSpPr>
          <p:cNvPr id="6" name="TextBox 5"/>
          <p:cNvSpPr txBox="1"/>
          <p:nvPr/>
        </p:nvSpPr>
        <p:spPr>
          <a:xfrm>
            <a:off x="4283968" y="1268760"/>
            <a:ext cx="4104456" cy="5262980"/>
          </a:xfrm>
          <a:prstGeom prst="rect">
            <a:avLst/>
          </a:prstGeom>
          <a:noFill/>
        </p:spPr>
        <p:txBody>
          <a:bodyPr wrap="square" rtlCol="0">
            <a:spAutoFit/>
          </a:bodyPr>
          <a:lstStyle/>
          <a:p>
            <a:r>
              <a:rPr lang="en-GB" sz="1600" dirty="0"/>
              <a:t>In the event of a non-conformance being raised against the Supplier in regard or the product or service required a VENDOR COMPLAINT FORM will be prepared and forwarded to you for you to review and complete.</a:t>
            </a:r>
          </a:p>
          <a:p>
            <a:endParaRPr lang="en-GB" sz="1000" b="1" dirty="0"/>
          </a:p>
          <a:p>
            <a:r>
              <a:rPr lang="en-GB" sz="1600" dirty="0"/>
              <a:t>Please ensure this form is fully and accurately completed detailing what went wrong, what actions have been taken to rectify the situation and, most importantly, what actions are being taken to prevent a recurrence.</a:t>
            </a:r>
          </a:p>
          <a:p>
            <a:endParaRPr lang="en-GB" sz="1000" dirty="0"/>
          </a:p>
          <a:p>
            <a:r>
              <a:rPr lang="en-GB" sz="1600" b="1" dirty="0"/>
              <a:t>Please note!</a:t>
            </a:r>
          </a:p>
          <a:p>
            <a:endParaRPr lang="en-GB" sz="1600" b="1" dirty="0"/>
          </a:p>
          <a:p>
            <a:r>
              <a:rPr lang="en-GB" sz="1600" b="1" dirty="0"/>
              <a:t>Failure to complete and return the Vendor Complaint Form or to support Chappell Engineering or its Customer with any subsequent investigation may result in the Supplier being removed from the Approved Supplier list of Chappell Engineering and / or its customer.</a:t>
            </a:r>
          </a:p>
        </p:txBody>
      </p:sp>
      <p:sp>
        <p:nvSpPr>
          <p:cNvPr id="7" name="Rectangle 6"/>
          <p:cNvSpPr/>
          <p:nvPr/>
        </p:nvSpPr>
        <p:spPr>
          <a:xfrm>
            <a:off x="683568" y="1268760"/>
            <a:ext cx="3240360" cy="4680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A screenshot of a social media post&#10;&#10;Description automatically generated">
            <a:extLst>
              <a:ext uri="{FF2B5EF4-FFF2-40B4-BE49-F238E27FC236}">
                <a16:creationId xmlns:a16="http://schemas.microsoft.com/office/drawing/2014/main" id="{097BF4F8-0C96-4A74-9B38-EDA450094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54" y="1258543"/>
            <a:ext cx="3406476" cy="4834753"/>
          </a:xfrm>
          <a:prstGeom prst="rect">
            <a:avLst/>
          </a:prstGeom>
        </p:spPr>
      </p:pic>
    </p:spTree>
    <p:extLst>
      <p:ext uri="{BB962C8B-B14F-4D97-AF65-F5344CB8AC3E}">
        <p14:creationId xmlns:p14="http://schemas.microsoft.com/office/powerpoint/2010/main" val="3781953798"/>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539552" y="0"/>
            <a:ext cx="7344816" cy="7148111"/>
          </a:xfrm>
          <a:prstGeom prst="rect">
            <a:avLst/>
          </a:prstGeom>
          <a:noFill/>
        </p:spPr>
        <p:txBody>
          <a:bodyPr wrap="square" rtlCol="0">
            <a:spAutoFit/>
          </a:bodyPr>
          <a:lstStyle/>
          <a:p>
            <a:endParaRPr lang="en-GB" sz="1600" dirty="0"/>
          </a:p>
          <a:p>
            <a:pPr algn="ctr"/>
            <a:r>
              <a:rPr lang="en-GB" sz="4400" b="1" dirty="0">
                <a:solidFill>
                  <a:schemeClr val="bg2">
                    <a:lumMod val="50000"/>
                  </a:schemeClr>
                </a:solidFill>
              </a:rPr>
              <a:t>SUPPLIER AUDIT</a:t>
            </a:r>
          </a:p>
          <a:p>
            <a:pPr algn="ctr"/>
            <a:endParaRPr lang="en-GB" sz="1050" dirty="0"/>
          </a:p>
          <a:p>
            <a:pPr algn="ctr"/>
            <a:r>
              <a:rPr lang="en-GB" sz="2400" dirty="0"/>
              <a:t>Where required, Chappell Engineering or its Customer may undertake a physical audit / inspection of the Suppliers facility and capabilities.</a:t>
            </a:r>
          </a:p>
          <a:p>
            <a:pPr algn="ctr"/>
            <a:endParaRPr lang="en-GB" sz="1000" dirty="0"/>
          </a:p>
          <a:p>
            <a:pPr algn="ctr"/>
            <a:r>
              <a:rPr lang="en-GB" sz="2400" dirty="0"/>
              <a:t>Such audits / inspections will be undertaken following notification but, in extreme circumstances, Chappell Engineering and its customers reserve the right to visit a short notice. This right can be extended to include sub-vendors / suppliers (of our Supplier).</a:t>
            </a:r>
          </a:p>
          <a:p>
            <a:pPr algn="ctr"/>
            <a:endParaRPr lang="en-GB" sz="1050" dirty="0"/>
          </a:p>
          <a:p>
            <a:pPr algn="ctr"/>
            <a:r>
              <a:rPr lang="en-GB" sz="2400" dirty="0"/>
              <a:t>During the course of an audit, processes and procedures will be examined. An Audit Report / Summary will be prepared. Actions required will be reviewed and agreed and timescales / responsibilities assigned.</a:t>
            </a:r>
          </a:p>
          <a:p>
            <a:pPr algn="ctr"/>
            <a:endParaRPr lang="en-GB" sz="3200" dirty="0"/>
          </a:p>
          <a:p>
            <a:pPr algn="ctr"/>
            <a:endParaRPr lang="en-GB" sz="2400" dirty="0"/>
          </a:p>
          <a:p>
            <a:endParaRPr lang="en-GB" sz="1600" dirty="0"/>
          </a:p>
        </p:txBody>
      </p:sp>
    </p:spTree>
    <p:extLst>
      <p:ext uri="{BB962C8B-B14F-4D97-AF65-F5344CB8AC3E}">
        <p14:creationId xmlns:p14="http://schemas.microsoft.com/office/powerpoint/2010/main" val="1547161488"/>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xmlns:p14="http://schemas.microsoft.com/office/powerpoint/2010/main" advClick="0" advTm="1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Requirements &amp; expectations</a:t>
            </a:r>
          </a:p>
        </p:txBody>
      </p:sp>
      <p:sp>
        <p:nvSpPr>
          <p:cNvPr id="30" name="TextBox 29"/>
          <p:cNvSpPr txBox="1"/>
          <p:nvPr/>
        </p:nvSpPr>
        <p:spPr>
          <a:xfrm>
            <a:off x="611560" y="548680"/>
            <a:ext cx="7344816" cy="6124754"/>
          </a:xfrm>
          <a:prstGeom prst="rect">
            <a:avLst/>
          </a:prstGeom>
          <a:noFill/>
        </p:spPr>
        <p:txBody>
          <a:bodyPr wrap="square" rtlCol="0">
            <a:spAutoFit/>
          </a:bodyPr>
          <a:lstStyle/>
          <a:p>
            <a:endParaRPr lang="en-GB" sz="1600" dirty="0"/>
          </a:p>
          <a:p>
            <a:pPr algn="ctr"/>
            <a:r>
              <a:rPr lang="en-GB" sz="4400" b="1" dirty="0">
                <a:solidFill>
                  <a:srgbClr val="FF0000"/>
                </a:solidFill>
              </a:rPr>
              <a:t>CAUTION!</a:t>
            </a:r>
          </a:p>
          <a:p>
            <a:pPr algn="ctr"/>
            <a:endParaRPr lang="en-GB" sz="2000" dirty="0"/>
          </a:p>
          <a:p>
            <a:pPr algn="ctr"/>
            <a:r>
              <a:rPr lang="en-GB" sz="2400" dirty="0"/>
              <a:t>Failure to comply with the requirements detailed in the previous pages of this handbook could result in removal of the Supplier as a Approved Supplier by Chappell Engineering or its Customer(s).</a:t>
            </a:r>
          </a:p>
          <a:p>
            <a:pPr algn="ctr"/>
            <a:endParaRPr lang="en-GB" sz="2400" dirty="0"/>
          </a:p>
          <a:p>
            <a:pPr algn="ctr"/>
            <a:r>
              <a:rPr lang="en-GB" sz="4400" b="1" dirty="0">
                <a:solidFill>
                  <a:srgbClr val="FF0000"/>
                </a:solidFill>
              </a:rPr>
              <a:t>IF IN DOUBT ASK, DO NOT TAKE RISKS</a:t>
            </a:r>
          </a:p>
          <a:p>
            <a:pPr algn="ctr"/>
            <a:endParaRPr lang="en-GB" sz="3200" dirty="0"/>
          </a:p>
          <a:p>
            <a:pPr algn="ctr"/>
            <a:endParaRPr lang="en-GB" sz="3200" dirty="0"/>
          </a:p>
          <a:p>
            <a:pPr algn="ctr"/>
            <a:endParaRPr lang="en-GB" sz="2400" dirty="0"/>
          </a:p>
          <a:p>
            <a:endParaRPr lang="en-GB" sz="1600" dirty="0"/>
          </a:p>
        </p:txBody>
      </p:sp>
    </p:spTree>
    <p:extLst>
      <p:ext uri="{BB962C8B-B14F-4D97-AF65-F5344CB8AC3E}">
        <p14:creationId xmlns:p14="http://schemas.microsoft.com/office/powerpoint/2010/main" val="3674468037"/>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xmlns:p14="http://schemas.microsoft.com/office/powerpoint/2010/main" advClick="0" advTm="1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204" y="4797623"/>
            <a:ext cx="4000500" cy="338554"/>
          </a:xfrm>
          <a:prstGeom prst="rect">
            <a:avLst/>
          </a:prstGeom>
          <a:noFill/>
        </p:spPr>
        <p:txBody>
          <a:bodyPr wrap="square" rtlCol="0">
            <a:spAutoFit/>
          </a:bodyPr>
          <a:lstStyle/>
          <a:p>
            <a:pPr algn="just">
              <a:spcBef>
                <a:spcPct val="20000"/>
              </a:spcBef>
            </a:pPr>
            <a:r>
              <a:rPr lang="en-GB" sz="1600" dirty="0">
                <a:solidFill>
                  <a:prstClr val="black"/>
                </a:solidFill>
              </a:rPr>
              <a:t>Traditional Values, Tomorrow’s Technology</a:t>
            </a:r>
          </a:p>
        </p:txBody>
      </p:sp>
    </p:spTree>
    <p:extLst>
      <p:ext uri="{BB962C8B-B14F-4D97-AF65-F5344CB8AC3E}">
        <p14:creationId xmlns:p14="http://schemas.microsoft.com/office/powerpoint/2010/main" val="241162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INTRODUCTION </a:t>
            </a:r>
          </a:p>
        </p:txBody>
      </p:sp>
      <p:sp>
        <p:nvSpPr>
          <p:cNvPr id="3" name="TextBox 2"/>
          <p:cNvSpPr txBox="1"/>
          <p:nvPr/>
        </p:nvSpPr>
        <p:spPr>
          <a:xfrm>
            <a:off x="539552" y="404664"/>
            <a:ext cx="7560840" cy="6278643"/>
          </a:xfrm>
          <a:prstGeom prst="rect">
            <a:avLst/>
          </a:prstGeom>
          <a:noFill/>
        </p:spPr>
        <p:txBody>
          <a:bodyPr wrap="square" rtlCol="0">
            <a:spAutoFit/>
          </a:bodyPr>
          <a:lstStyle/>
          <a:p>
            <a:r>
              <a:rPr lang="en-GB" b="1" dirty="0"/>
              <a:t>Introduction</a:t>
            </a:r>
          </a:p>
          <a:p>
            <a:endParaRPr lang="en-GB" sz="1200" dirty="0"/>
          </a:p>
          <a:p>
            <a:r>
              <a:rPr lang="en-GB" sz="1600" dirty="0"/>
              <a:t>Welcome! This hand book is intended to provide a brief overview of Chappell Engineering. It provides some background information on the company and its history. It also provides important information with respect to the expectations of Chappell Engineering regarding its Suppliers.</a:t>
            </a:r>
          </a:p>
          <a:p>
            <a:endParaRPr lang="en-GB" dirty="0"/>
          </a:p>
          <a:p>
            <a:pPr algn="ctr"/>
            <a:r>
              <a:rPr lang="en-GB" b="1" dirty="0"/>
              <a:t>Traditional Values, Tomorrows Technology.</a:t>
            </a:r>
          </a:p>
          <a:p>
            <a:pPr algn="ctr"/>
            <a:endParaRPr lang="en-GB" b="1" dirty="0"/>
          </a:p>
          <a:p>
            <a:r>
              <a:rPr lang="en-GB" sz="1600" dirty="0"/>
              <a:t>This motto summarises the philosophy of Chappell Engineering. The company has a long tradition of supplying high precision engineered parts to customers with the most demanding expectations. Despite numerous market challenges it has always survived and thrived. </a:t>
            </a:r>
          </a:p>
          <a:p>
            <a:endParaRPr lang="en-GB" sz="1600" dirty="0"/>
          </a:p>
          <a:p>
            <a:r>
              <a:rPr lang="en-GB" sz="1600" dirty="0"/>
              <a:t>This has been achieved by ensuring continuous supply of high quality of products manufactured, excellent delivery performance supported by a platform of unrivalled knowledge and the continuous investment in tomorrows technology to ensure Chappell Engineering stay at the front of pack when it comes to customer selection.</a:t>
            </a:r>
          </a:p>
          <a:p>
            <a:endParaRPr lang="en-GB" sz="1600" dirty="0"/>
          </a:p>
          <a:p>
            <a:r>
              <a:rPr lang="en-GB" sz="1600" dirty="0"/>
              <a:t>As part of the Chappell Engineering Supplier Team it is expected that you will uphold this tradition by respecting its values and ensuring that the traditional values of trust, integrity, commitment and achievement are respected and that your relationship with Chappell Engineering will be a positive experience.</a:t>
            </a:r>
          </a:p>
          <a:p>
            <a:endParaRPr lang="en-GB" dirty="0"/>
          </a:p>
          <a:p>
            <a:endParaRPr lang="en-GB" sz="1200" dirty="0"/>
          </a:p>
        </p:txBody>
      </p:sp>
    </p:spTree>
    <p:extLst>
      <p:ext uri="{BB962C8B-B14F-4D97-AF65-F5344CB8AC3E}">
        <p14:creationId xmlns:p14="http://schemas.microsoft.com/office/powerpoint/2010/main" val="240177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08720"/>
            <a:ext cx="7344816" cy="1692771"/>
          </a:xfrm>
          <a:prstGeom prst="rect">
            <a:avLst/>
          </a:prstGeom>
          <a:noFill/>
        </p:spPr>
        <p:txBody>
          <a:bodyPr wrap="square" rtlCol="0">
            <a:spAutoFit/>
          </a:bodyPr>
          <a:lstStyle/>
          <a:p>
            <a:endParaRPr lang="en-GB" sz="1600" dirty="0"/>
          </a:p>
          <a:p>
            <a:r>
              <a:rPr lang="en-GB" sz="4400" b="1" dirty="0">
                <a:solidFill>
                  <a:srgbClr val="0E58C4"/>
                </a:solidFill>
              </a:rPr>
              <a:t>OVERVIEW : CHAPPELL ENGINEERING</a:t>
            </a:r>
          </a:p>
        </p:txBody>
      </p:sp>
    </p:spTree>
    <p:extLst>
      <p:ext uri="{BB962C8B-B14F-4D97-AF65-F5344CB8AC3E}">
        <p14:creationId xmlns:p14="http://schemas.microsoft.com/office/powerpoint/2010/main" val="1922813175"/>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xmlns:p14="http://schemas.microsoft.com/office/powerpoint/2010/main"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OVERVIEW: DEDICATON </a:t>
            </a:r>
          </a:p>
        </p:txBody>
      </p:sp>
      <p:cxnSp>
        <p:nvCxnSpPr>
          <p:cNvPr id="32" name="Straight Connector 31"/>
          <p:cNvCxnSpPr/>
          <p:nvPr/>
        </p:nvCxnSpPr>
        <p:spPr>
          <a:xfrm>
            <a:off x="4860032" y="1196752"/>
            <a:ext cx="0" cy="4608512"/>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499992" y="1196752"/>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4499992" y="5805264"/>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860032" y="3356992"/>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1870" y="4934867"/>
            <a:ext cx="1459889" cy="1564167"/>
          </a:xfrm>
          <a:prstGeom prst="rect">
            <a:avLst/>
          </a:prstGeom>
        </p:spPr>
      </p:pic>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692816"/>
            <a:ext cx="2667364" cy="2006761"/>
          </a:xfrm>
          <a:prstGeom prst="rect">
            <a:avLst/>
          </a:prstGeom>
        </p:spPr>
      </p:pic>
      <p:sp>
        <p:nvSpPr>
          <p:cNvPr id="42" name="TextBox 41"/>
          <p:cNvSpPr txBox="1"/>
          <p:nvPr/>
        </p:nvSpPr>
        <p:spPr>
          <a:xfrm>
            <a:off x="5220072" y="692696"/>
            <a:ext cx="3096343" cy="5262978"/>
          </a:xfrm>
          <a:prstGeom prst="rect">
            <a:avLst/>
          </a:prstGeom>
          <a:noFill/>
        </p:spPr>
        <p:txBody>
          <a:bodyPr wrap="square" rtlCol="0">
            <a:spAutoFit/>
          </a:bodyPr>
          <a:lstStyle/>
          <a:p>
            <a:pPr marL="285750" indent="-285750">
              <a:buFont typeface="Wingdings" charset="2"/>
              <a:buChar char="§"/>
            </a:pPr>
            <a:r>
              <a:rPr lang="en-GB" sz="1400" dirty="0"/>
              <a:t>100% dedicated to Customers serving approximately 50 accounts worldwide.</a:t>
            </a:r>
          </a:p>
          <a:p>
            <a:pPr marL="285750" indent="-285750">
              <a:buFont typeface="Wingdings" charset="2"/>
              <a:buChar char="§"/>
            </a:pPr>
            <a:r>
              <a:rPr lang="en-GB" sz="1400" dirty="0"/>
              <a:t>Long serving team with in-depth knowledge of Customer practices / procedures.</a:t>
            </a:r>
          </a:p>
          <a:p>
            <a:pPr marL="285750" indent="-285750">
              <a:buFont typeface="Wingdings" charset="2"/>
              <a:buChar char="§"/>
            </a:pPr>
            <a:r>
              <a:rPr lang="en-GB" sz="1400" dirty="0"/>
              <a:t>Chappell team embedded into the infrastructure of Customers providing value add on daily basis.</a:t>
            </a:r>
          </a:p>
          <a:p>
            <a:pPr marL="285750" indent="-285750">
              <a:buFont typeface="Wingdings" charset="2"/>
              <a:buChar char="§"/>
            </a:pPr>
            <a:r>
              <a:rPr lang="en-GB" sz="1400" dirty="0"/>
              <a:t>Understand and respect the Customer ethos of Quality, Cost, Delivery and Service.</a:t>
            </a:r>
          </a:p>
          <a:p>
            <a:pPr marL="285750" indent="-285750">
              <a:buFont typeface="Wingdings" charset="2"/>
              <a:buChar char="§"/>
            </a:pPr>
            <a:r>
              <a:rPr lang="en-GB" sz="1400" dirty="0"/>
              <a:t>Strong focus on Quality Assurance, Business Integrity, Security, Health &amp; Safety, Environment and Continuity.</a:t>
            </a:r>
          </a:p>
          <a:p>
            <a:pPr marL="285750" indent="-285750">
              <a:buFont typeface="Wingdings" charset="2"/>
              <a:buChar char="§"/>
            </a:pPr>
            <a:r>
              <a:rPr lang="en-GB" sz="1400" dirty="0"/>
              <a:t>Chappell Engineering is a company built and sustained on a platform of family values where trust and commitment are paramount.</a:t>
            </a:r>
          </a:p>
          <a:p>
            <a:pPr marL="285750" indent="-285750">
              <a:buFont typeface="Wingdings" charset="2"/>
              <a:buChar char="§"/>
            </a:pPr>
            <a:r>
              <a:rPr lang="en-GB" sz="1400" dirty="0"/>
              <a:t>Continuous focus on the future and how to increase the scope of supply via turn key capability meeting the demands of its Customers.</a:t>
            </a:r>
          </a:p>
        </p:txBody>
      </p:sp>
      <p:sp>
        <p:nvSpPr>
          <p:cNvPr id="3" name="TextBox 2"/>
          <p:cNvSpPr txBox="1"/>
          <p:nvPr/>
        </p:nvSpPr>
        <p:spPr>
          <a:xfrm>
            <a:off x="323528" y="260648"/>
            <a:ext cx="4824536" cy="1384995"/>
          </a:xfrm>
          <a:prstGeom prst="rect">
            <a:avLst/>
          </a:prstGeom>
          <a:noFill/>
        </p:spPr>
        <p:txBody>
          <a:bodyPr wrap="square" rtlCol="0">
            <a:spAutoFit/>
          </a:bodyPr>
          <a:lstStyle/>
          <a:p>
            <a:r>
              <a:rPr lang="en-GB" b="1" dirty="0"/>
              <a:t>Overview:</a:t>
            </a:r>
          </a:p>
          <a:p>
            <a:endParaRPr lang="en-GB" sz="1200" dirty="0"/>
          </a:p>
          <a:p>
            <a:r>
              <a:rPr lang="en-GB" dirty="0"/>
              <a:t>The following provides a brief overview of Chappell Engineering</a:t>
            </a:r>
          </a:p>
          <a:p>
            <a:endParaRPr lang="en-GB" dirty="0"/>
          </a:p>
        </p:txBody>
      </p:sp>
      <p:pic>
        <p:nvPicPr>
          <p:cNvPr id="7" name="Picture 6" descr="A screenshot of a cell phone&#10;&#10;Description automatically generated">
            <a:extLst>
              <a:ext uri="{FF2B5EF4-FFF2-40B4-BE49-F238E27FC236}">
                <a16:creationId xmlns:a16="http://schemas.microsoft.com/office/drawing/2014/main" id="{E0264657-A426-4095-860C-2D3E78AD04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521" y="1660682"/>
            <a:ext cx="1618589" cy="796844"/>
          </a:xfrm>
          <a:prstGeom prst="rect">
            <a:avLst/>
          </a:prstGeom>
        </p:spPr>
      </p:pic>
    </p:spTree>
    <p:extLst>
      <p:ext uri="{BB962C8B-B14F-4D97-AF65-F5344CB8AC3E}">
        <p14:creationId xmlns:p14="http://schemas.microsoft.com/office/powerpoint/2010/main" val="170486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OVERVIEW: VERSATILITY </a:t>
            </a:r>
          </a:p>
        </p:txBody>
      </p:sp>
      <p:cxnSp>
        <p:nvCxnSpPr>
          <p:cNvPr id="31" name="Straight Connector 30"/>
          <p:cNvCxnSpPr/>
          <p:nvPr/>
        </p:nvCxnSpPr>
        <p:spPr>
          <a:xfrm>
            <a:off x="4572000" y="1268760"/>
            <a:ext cx="0" cy="4608512"/>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4211960" y="1268760"/>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211960" y="5877272"/>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572000" y="3429000"/>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052736"/>
            <a:ext cx="2520280" cy="17565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5"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2636912"/>
            <a:ext cx="2520280" cy="1728192"/>
          </a:xfrm>
          <a:prstGeom prst="rect">
            <a:avLst/>
          </a:prstGeom>
        </p:spPr>
      </p:pic>
      <p:pic>
        <p:nvPicPr>
          <p:cNvPr id="37" name="Picture 36"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552" y="4149080"/>
            <a:ext cx="2520279" cy="1728192"/>
          </a:xfrm>
          <a:prstGeom prst="rect">
            <a:avLst/>
          </a:prstGeom>
        </p:spPr>
      </p:pic>
      <p:sp>
        <p:nvSpPr>
          <p:cNvPr id="38" name="TextBox 37"/>
          <p:cNvSpPr txBox="1"/>
          <p:nvPr/>
        </p:nvSpPr>
        <p:spPr>
          <a:xfrm>
            <a:off x="5076056" y="476672"/>
            <a:ext cx="3312367" cy="5801587"/>
          </a:xfrm>
          <a:prstGeom prst="rect">
            <a:avLst/>
          </a:prstGeom>
          <a:noFill/>
        </p:spPr>
        <p:txBody>
          <a:bodyPr wrap="square" rtlCol="0">
            <a:spAutoFit/>
          </a:bodyPr>
          <a:lstStyle/>
          <a:p>
            <a:pPr marL="285750" indent="-285750">
              <a:buFont typeface="Wingdings" charset="2"/>
              <a:buChar char="§"/>
            </a:pPr>
            <a:r>
              <a:rPr lang="en-GB" sz="1400" dirty="0"/>
              <a:t>6M£+ investment in last 5 years : Facilities, Equipment and Personnel resource.</a:t>
            </a:r>
          </a:p>
          <a:p>
            <a:pPr marL="285750" indent="-285750">
              <a:buFont typeface="Wingdings" charset="2"/>
              <a:buChar char="§"/>
            </a:pPr>
            <a:r>
              <a:rPr lang="en-GB" sz="1400" dirty="0"/>
              <a:t>Focus on developing a machine platform targeted at versatility, speed and future proofing.</a:t>
            </a:r>
          </a:p>
          <a:p>
            <a:pPr marL="285750" indent="-285750">
              <a:buFont typeface="Wingdings" charset="2"/>
              <a:buChar char="§"/>
            </a:pPr>
            <a:r>
              <a:rPr lang="en-GB" sz="1400" dirty="0"/>
              <a:t>Progressively developing turnkey capabilities from material preparation, machining through to inspection and test.</a:t>
            </a:r>
          </a:p>
          <a:p>
            <a:pPr marL="285750" indent="-285750">
              <a:buFont typeface="Wingdings" charset="2"/>
              <a:buChar char="§"/>
            </a:pPr>
            <a:r>
              <a:rPr lang="en-GB" sz="1400" dirty="0"/>
              <a:t>Objective is to provide ‘one stop shop’ for Customers:</a:t>
            </a:r>
          </a:p>
          <a:p>
            <a:endParaRPr lang="en-GB" sz="500" dirty="0"/>
          </a:p>
          <a:p>
            <a:pPr marL="742950" lvl="1" indent="-285750">
              <a:buFont typeface="Wingdings" charset="2"/>
              <a:buChar char="§"/>
            </a:pPr>
            <a:r>
              <a:rPr lang="en-GB" sz="1400" dirty="0"/>
              <a:t>Rapid Response Times</a:t>
            </a:r>
          </a:p>
          <a:p>
            <a:pPr marL="742950" lvl="1" indent="-285750">
              <a:buFont typeface="Wingdings" charset="2"/>
              <a:buChar char="§"/>
            </a:pPr>
            <a:r>
              <a:rPr lang="en-GB" sz="1400" dirty="0"/>
              <a:t>Shorter Lead-times</a:t>
            </a:r>
          </a:p>
          <a:p>
            <a:pPr marL="742950" lvl="1" indent="-285750">
              <a:buFont typeface="Wingdings" charset="2"/>
              <a:buChar char="§"/>
            </a:pPr>
            <a:r>
              <a:rPr lang="en-GB" sz="1400" dirty="0"/>
              <a:t>Broader capabilities enabling bundled supply contracts</a:t>
            </a:r>
          </a:p>
          <a:p>
            <a:pPr marL="742950" lvl="1" indent="-285750">
              <a:buFont typeface="Wingdings" charset="2"/>
              <a:buChar char="§"/>
            </a:pPr>
            <a:r>
              <a:rPr lang="en-GB" sz="1400" dirty="0"/>
              <a:t>Single Point of ownership and responsibility</a:t>
            </a:r>
          </a:p>
          <a:p>
            <a:pPr marL="742950" lvl="1" indent="-285750">
              <a:buFont typeface="Wingdings" charset="2"/>
              <a:buChar char="§"/>
            </a:pPr>
            <a:r>
              <a:rPr lang="en-GB" sz="1400" dirty="0"/>
              <a:t>Reduced administrative burden.</a:t>
            </a:r>
          </a:p>
          <a:p>
            <a:pPr lvl="1"/>
            <a:endParaRPr lang="en-GB" sz="200" dirty="0"/>
          </a:p>
          <a:p>
            <a:pPr marL="285750" indent="-285750">
              <a:buFont typeface="Wingdings" charset="2"/>
              <a:buChar char="§"/>
            </a:pPr>
            <a:r>
              <a:rPr lang="en-GB" sz="1400" dirty="0"/>
              <a:t>Machine portfolio selected with scope of supply in mind. Flexibility enables wider product portfolio.</a:t>
            </a:r>
          </a:p>
          <a:p>
            <a:pPr marL="285750" indent="-285750">
              <a:buFont typeface="Wingdings" charset="2"/>
              <a:buChar char="§"/>
            </a:pPr>
            <a:r>
              <a:rPr lang="en-GB" sz="1400" dirty="0"/>
              <a:t>Leading brands selected for machine quality, reliability and service. Up time is critical.</a:t>
            </a:r>
          </a:p>
        </p:txBody>
      </p:sp>
    </p:spTree>
    <p:extLst>
      <p:ext uri="{BB962C8B-B14F-4D97-AF65-F5344CB8AC3E}">
        <p14:creationId xmlns:p14="http://schemas.microsoft.com/office/powerpoint/2010/main" val="363136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OVERVIEW: COMMITMENT </a:t>
            </a:r>
          </a:p>
        </p:txBody>
      </p:sp>
      <p:cxnSp>
        <p:nvCxnSpPr>
          <p:cNvPr id="31" name="Straight Connector 30"/>
          <p:cNvCxnSpPr/>
          <p:nvPr/>
        </p:nvCxnSpPr>
        <p:spPr>
          <a:xfrm>
            <a:off x="4644008" y="980728"/>
            <a:ext cx="0" cy="4608512"/>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4283968" y="980728"/>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283968" y="5589240"/>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644008" y="3140968"/>
            <a:ext cx="36004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548680"/>
            <a:ext cx="2749397"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2492896"/>
            <a:ext cx="2736304"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TextBox 36"/>
          <p:cNvSpPr txBox="1"/>
          <p:nvPr/>
        </p:nvSpPr>
        <p:spPr>
          <a:xfrm>
            <a:off x="5148065" y="614874"/>
            <a:ext cx="3168352" cy="5478422"/>
          </a:xfrm>
          <a:prstGeom prst="rect">
            <a:avLst/>
          </a:prstGeom>
          <a:noFill/>
        </p:spPr>
        <p:txBody>
          <a:bodyPr wrap="square" rtlCol="0">
            <a:spAutoFit/>
          </a:bodyPr>
          <a:lstStyle/>
          <a:p>
            <a:pPr marL="285750" indent="-285750">
              <a:buFont typeface="Wingdings" charset="2"/>
              <a:buChar char="§"/>
            </a:pPr>
            <a:r>
              <a:rPr lang="en-GB" sz="1400" dirty="0"/>
              <a:t>1.25M£ raw material inventory held at Chappell Engineering’s risk to remove supply chain risk. </a:t>
            </a:r>
          </a:p>
          <a:p>
            <a:pPr marL="285750" indent="-285750">
              <a:buFont typeface="Wingdings" charset="2"/>
              <a:buChar char="§"/>
            </a:pPr>
            <a:r>
              <a:rPr lang="en-GB" sz="1400" dirty="0"/>
              <a:t>1.0M£ in semi-finished / finished goods held in stock at Chappell risk for Customers to enable rapid turnaround.</a:t>
            </a:r>
          </a:p>
          <a:p>
            <a:pPr marL="285750" indent="-285750">
              <a:buFont typeface="Wingdings" charset="2"/>
              <a:buChar char="§"/>
            </a:pPr>
            <a:r>
              <a:rPr lang="en-GB" sz="1400" dirty="0"/>
              <a:t>Chappell philosophy to maintain risk / safety stock of Customer frequently ordered parts enabling very short delivery cycle.</a:t>
            </a:r>
          </a:p>
          <a:p>
            <a:pPr marL="285750" indent="-285750">
              <a:buFont typeface="Wingdings" charset="2"/>
              <a:buChar char="§"/>
            </a:pPr>
            <a:r>
              <a:rPr lang="en-GB" sz="1400" dirty="0"/>
              <a:t>Commitment is based on trust, knowledge and close collaboration between Customer and Chappell Engineering.</a:t>
            </a:r>
          </a:p>
          <a:p>
            <a:pPr marL="285750" indent="-285750">
              <a:buFont typeface="Wingdings" charset="2"/>
              <a:buChar char="§"/>
            </a:pPr>
            <a:r>
              <a:rPr lang="en-GB" sz="1400" dirty="0"/>
              <a:t>Overrun production philosophy to generate additional ‘stock’ units ensuring cost competitiveness (set up costs) and short term availability.</a:t>
            </a:r>
          </a:p>
          <a:p>
            <a:pPr marL="285750" indent="-285750">
              <a:buFont typeface="Wingdings" charset="2"/>
              <a:buChar char="§"/>
            </a:pPr>
            <a:r>
              <a:rPr lang="en-GB" sz="1400" dirty="0"/>
              <a:t>Intelligent raw material purchasing and stock holding based on knowledge of material markets and pricing in volatile supply market (especially for exotic materials)</a:t>
            </a:r>
          </a:p>
          <a:p>
            <a:pPr marL="285750" indent="-285750">
              <a:buFont typeface="Wingdings" charset="2"/>
              <a:buChar char="§"/>
            </a:pPr>
            <a:endParaRPr lang="en-GB" sz="1400" dirty="0"/>
          </a:p>
        </p:txBody>
      </p:sp>
      <p:pic>
        <p:nvPicPr>
          <p:cNvPr id="38" name="Picture 37"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4437112"/>
            <a:ext cx="2736304" cy="1728192"/>
          </a:xfrm>
          <a:prstGeom prst="rect">
            <a:avLst/>
          </a:prstGeom>
        </p:spPr>
      </p:pic>
    </p:spTree>
    <p:extLst>
      <p:ext uri="{BB962C8B-B14F-4D97-AF65-F5344CB8AC3E}">
        <p14:creationId xmlns:p14="http://schemas.microsoft.com/office/powerpoint/2010/main" val="412651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OVERVIEW: QUAITY &amp; SERVICE </a:t>
            </a:r>
          </a:p>
        </p:txBody>
      </p:sp>
      <p:grpSp>
        <p:nvGrpSpPr>
          <p:cNvPr id="30" name="Group 29"/>
          <p:cNvGrpSpPr/>
          <p:nvPr/>
        </p:nvGrpSpPr>
        <p:grpSpPr>
          <a:xfrm>
            <a:off x="4499992" y="980728"/>
            <a:ext cx="720080" cy="4608512"/>
            <a:chOff x="4499992" y="980728"/>
            <a:chExt cx="720080" cy="4608512"/>
          </a:xfrm>
        </p:grpSpPr>
        <p:cxnSp>
          <p:nvCxnSpPr>
            <p:cNvPr id="31" name="Straight Connector 30"/>
            <p:cNvCxnSpPr/>
            <p:nvPr/>
          </p:nvCxnSpPr>
          <p:spPr>
            <a:xfrm>
              <a:off x="4860032" y="980728"/>
              <a:ext cx="0" cy="4608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4499992" y="980728"/>
              <a:ext cx="3600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499992" y="5589240"/>
              <a:ext cx="3600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860032" y="3140968"/>
              <a:ext cx="360040"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35" name="Picture 34"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620688"/>
            <a:ext cx="2160240" cy="2498985"/>
          </a:xfrm>
          <a:prstGeom prst="rect">
            <a:avLst/>
          </a:prstGeom>
        </p:spPr>
      </p:pic>
      <p:pic>
        <p:nvPicPr>
          <p:cNvPr id="38" name="Picture 37"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4149080"/>
            <a:ext cx="2160240" cy="2376264"/>
          </a:xfrm>
          <a:prstGeom prst="rect">
            <a:avLst/>
          </a:prstGeom>
          <a:noFill/>
          <a:ln>
            <a:noFill/>
          </a:ln>
        </p:spPr>
      </p:pic>
      <p:pic>
        <p:nvPicPr>
          <p:cNvPr id="37" name="Picture 36"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3688" y="2564904"/>
            <a:ext cx="2483739" cy="1992940"/>
          </a:xfrm>
          <a:prstGeom prst="rect">
            <a:avLst/>
          </a:prstGeom>
        </p:spPr>
      </p:pic>
      <p:sp>
        <p:nvSpPr>
          <p:cNvPr id="39" name="TextBox 38"/>
          <p:cNvSpPr txBox="1"/>
          <p:nvPr/>
        </p:nvSpPr>
        <p:spPr>
          <a:xfrm>
            <a:off x="5436097" y="400012"/>
            <a:ext cx="2880319" cy="5909308"/>
          </a:xfrm>
          <a:prstGeom prst="rect">
            <a:avLst/>
          </a:prstGeom>
          <a:noFill/>
        </p:spPr>
        <p:txBody>
          <a:bodyPr wrap="square" rtlCol="0">
            <a:spAutoFit/>
          </a:bodyPr>
          <a:lstStyle/>
          <a:p>
            <a:pPr marL="285750" indent="-285750">
              <a:buFont typeface="Wingdings" charset="2"/>
              <a:buChar char="§"/>
            </a:pPr>
            <a:r>
              <a:rPr lang="en-GB" sz="1400" dirty="0"/>
              <a:t>0.8M£ invested in Pressure Testing / Clean Room / Oil Flushing / NDE / Inspection &amp; Test equipment and gauges.</a:t>
            </a:r>
          </a:p>
          <a:p>
            <a:pPr marL="285750" indent="-285750">
              <a:buFont typeface="Wingdings" charset="2"/>
              <a:buChar char="§"/>
            </a:pPr>
            <a:r>
              <a:rPr lang="en-GB" sz="1400" dirty="0"/>
              <a:t>Objective to ensure in-house capabilities for end to end inspection and test.</a:t>
            </a:r>
          </a:p>
          <a:p>
            <a:pPr marL="285750" indent="-285750">
              <a:buFont typeface="Wingdings" charset="2"/>
              <a:buChar char="§"/>
            </a:pPr>
            <a:r>
              <a:rPr lang="en-GB" sz="1400" dirty="0"/>
              <a:t>Removes reliance on third party services with consequential administrative and lead-time delays. Cost effective (avoids margin stacking)</a:t>
            </a:r>
          </a:p>
          <a:p>
            <a:pPr marL="285750" indent="-285750">
              <a:buFont typeface="Wingdings" charset="2"/>
              <a:buChar char="§"/>
            </a:pPr>
            <a:r>
              <a:rPr lang="en-GB" sz="1400" dirty="0"/>
              <a:t>Commitment to excellence encompassed by these investments. Ownership and responsibility from start to finish.</a:t>
            </a:r>
          </a:p>
          <a:p>
            <a:pPr marL="285750" indent="-285750">
              <a:buFont typeface="Wingdings" charset="2"/>
              <a:buChar char="§"/>
            </a:pPr>
            <a:r>
              <a:rPr lang="en-GB" sz="1400" dirty="0"/>
              <a:t>Training and development of inspection and test personnel skills key for expertise and for personal enrichment.</a:t>
            </a:r>
          </a:p>
          <a:p>
            <a:pPr marL="285750" indent="-285750">
              <a:buFont typeface="Wingdings" charset="2"/>
              <a:buChar char="§"/>
            </a:pPr>
            <a:r>
              <a:rPr lang="en-GB" sz="1400" dirty="0"/>
              <a:t>Continued focus on expansion of in-house capabilities. Current focus on developing pressure testing and certification preceded by ultrasonic cleaning and clean room assembly.</a:t>
            </a:r>
          </a:p>
          <a:p>
            <a:pPr marL="285750" indent="-285750">
              <a:buFont typeface="Wingdings" charset="2"/>
              <a:buChar char="§"/>
            </a:pPr>
            <a:endParaRPr lang="en-GB" sz="1400" dirty="0"/>
          </a:p>
        </p:txBody>
      </p:sp>
    </p:spTree>
    <p:extLst>
      <p:ext uri="{BB962C8B-B14F-4D97-AF65-F5344CB8AC3E}">
        <p14:creationId xmlns:p14="http://schemas.microsoft.com/office/powerpoint/2010/main" val="4071778289"/>
      </p:ext>
    </p:extLst>
  </p:cSld>
  <p:clrMapOvr>
    <a:masterClrMapping/>
  </p:clrMapOvr>
</p:sld>
</file>

<file path=ppt/theme/theme1.xml><?xml version="1.0" encoding="utf-8"?>
<a:theme xmlns:a="http://schemas.openxmlformats.org/drawingml/2006/main" name="Pitchbook">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526543</TotalTime>
  <Words>3053</Words>
  <Application>Microsoft Office PowerPoint</Application>
  <PresentationFormat>On-screen Show (4:3)</PresentationFormat>
  <Paragraphs>319</Paragraphs>
  <Slides>35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Calibri</vt:lpstr>
      <vt:lpstr>Wingdings</vt:lpstr>
      <vt:lpstr>Pitchbook</vt:lpstr>
      <vt:lpstr>PowerPoint Presentation</vt:lpstr>
      <vt:lpstr>CONTENTS</vt:lpstr>
      <vt:lpstr>PowerPoint Presentation</vt:lpstr>
      <vt:lpstr>INTRODUCTION </vt:lpstr>
      <vt:lpstr>PowerPoint Presentation</vt:lpstr>
      <vt:lpstr>OVERVIEW: DEDICATON </vt:lpstr>
      <vt:lpstr>OVERVIEW: VERSATILITY </vt:lpstr>
      <vt:lpstr>OVERVIEW: COMMITMENT </vt:lpstr>
      <vt:lpstr>OVERVIEW: QUAITY &amp; SERVICE </vt:lpstr>
      <vt:lpstr>OVERVIEW: FURTHER INVESTMENT </vt:lpstr>
      <vt:lpstr>OVERVIEW: SUMMARY </vt:lpstr>
      <vt:lpstr>PowerPoint Presentation</vt:lpstr>
      <vt:lpstr>Requirements &amp; expectations</vt:lpstr>
      <vt:lpstr>Requirements &amp; expectations</vt:lpstr>
      <vt:lpstr>Requirements &amp; expectations</vt:lpstr>
      <vt:lpstr>IMPORTANT INFORMATION 1/1</vt:lpstr>
      <vt:lpstr>Requirements &amp; expectations 1/5</vt:lpstr>
      <vt:lpstr>Requirements &amp; expectations 2/5</vt:lpstr>
      <vt:lpstr>Requirements &amp; expectations 3/5</vt:lpstr>
      <vt:lpstr>Requirements &amp; expectations 4/5</vt:lpstr>
      <vt:lpstr>Requirements &amp; expectations 5/5</vt:lpstr>
      <vt:lpstr>Requirements &amp; expectations</vt:lpstr>
      <vt:lpstr>Requirements &amp; expectations</vt:lpstr>
      <vt:lpstr>Requirements &amp; expectations</vt:lpstr>
      <vt:lpstr>Requirements &amp; expectations</vt:lpstr>
      <vt:lpstr>Requirements &amp; expectations</vt:lpstr>
      <vt:lpstr>Requirements &amp; expectations</vt:lpstr>
      <vt:lpstr>Requirements &amp; expectations</vt:lpstr>
      <vt:lpstr>Requirements &amp; expectations</vt:lpstr>
      <vt:lpstr>HEALTH &amp; SAFETY / SECURITY BRIEFING</vt:lpstr>
      <vt:lpstr>HEALTH &amp; SAFETY / SECURITY</vt:lpstr>
      <vt:lpstr>HEALTH &amp; SAFETY / SECURITY</vt:lpstr>
      <vt:lpstr>Requirements &amp; expectations</vt:lpstr>
      <vt:lpstr>Requirements &amp; expectations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Chappell1</dc:creator>
  <cp:lastModifiedBy>Beata Kryszkowska</cp:lastModifiedBy>
  <cp:revision>133</cp:revision>
  <cp:lastPrinted>2020-04-23T12:59:47Z</cp:lastPrinted>
  <dcterms:created xsi:type="dcterms:W3CDTF">2015-06-03T17:20:26Z</dcterms:created>
  <dcterms:modified xsi:type="dcterms:W3CDTF">2022-04-01T14:21:42Z</dcterms:modified>
</cp:coreProperties>
</file>