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67" r:id="rId2"/>
    <p:sldId id="256" r:id="rId3"/>
    <p:sldId id="258" r:id="rId4"/>
    <p:sldId id="257" r:id="rId5"/>
    <p:sldId id="270" r:id="rId6"/>
    <p:sldId id="266" r:id="rId7"/>
    <p:sldId id="271" r:id="rId8"/>
    <p:sldId id="272" r:id="rId9"/>
    <p:sldId id="260" r:id="rId10"/>
    <p:sldId id="263" r:id="rId11"/>
    <p:sldId id="261" r:id="rId12"/>
    <p:sldId id="262" r:id="rId13"/>
    <p:sldId id="265" r:id="rId14"/>
    <p:sldId id="264" r:id="rId15"/>
    <p:sldId id="269" r:id="rId16"/>
    <p:sldId id="268" r:id="rId17"/>
  </p:sldIdLst>
  <p:sldSz cx="9906000" cy="6858000" type="A4"/>
  <p:notesSz cx="6794500" cy="9931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129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igel\Desktop\Nigel%20Stuff\Chappell\Carbon%20Footprint%20WIP%20H1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sng" strike="noStrike" kern="1200" spc="0" baseline="0">
                <a:solidFill>
                  <a:schemeClr val="tx1">
                    <a:lumMod val="65000"/>
                    <a:lumOff val="35000"/>
                  </a:schemeClr>
                </a:solidFill>
                <a:latin typeface="+mn-lt"/>
                <a:ea typeface="+mn-ea"/>
                <a:cs typeface="+mn-cs"/>
              </a:defRPr>
            </a:pPr>
            <a:r>
              <a:rPr lang="en-GB" sz="1200" b="1" u="sng"/>
              <a:t>Chappell Engineering Emissions</a:t>
            </a:r>
            <a:r>
              <a:rPr lang="en-GB" sz="1200" b="1" u="sng" baseline="0"/>
              <a:t> (KgCO2e)</a:t>
            </a:r>
            <a:endParaRPr lang="en-GB" sz="1200" b="1" u="sng"/>
          </a:p>
        </c:rich>
      </c:tx>
      <c:layout>
        <c:manualLayout>
          <c:xMode val="edge"/>
          <c:yMode val="edge"/>
          <c:x val="0.16139738422670286"/>
          <c:y val="3.1144615414797933E-2"/>
        </c:manualLayout>
      </c:layout>
      <c:overlay val="0"/>
      <c:spPr>
        <a:noFill/>
        <a:ln>
          <a:noFill/>
        </a:ln>
        <a:effectLst/>
      </c:spPr>
      <c:txPr>
        <a:bodyPr rot="0" spcFirstLastPara="1" vertOverflow="ellipsis" vert="horz" wrap="square" anchor="ctr" anchorCtr="1"/>
        <a:lstStyle/>
        <a:p>
          <a:pPr>
            <a:defRPr sz="1200" b="1" i="0" u="sng"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085673697860353"/>
          <c:y val="0.16692322317793984"/>
          <c:w val="0.8580977928648692"/>
          <c:h val="0.49564440542899113"/>
        </c:manualLayout>
      </c:layout>
      <c:lineChart>
        <c:grouping val="standard"/>
        <c:varyColors val="0"/>
        <c:ser>
          <c:idx val="0"/>
          <c:order val="0"/>
          <c:tx>
            <c:strRef>
              <c:f>Sheet1!$A$8</c:f>
              <c:strCache>
                <c:ptCount val="1"/>
                <c:pt idx="0">
                  <c:v>Scope 1</c:v>
                </c:pt>
              </c:strCache>
            </c:strRef>
          </c:tx>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numRef>
              <c:f>Sheet1!$B$7:$AE$7</c:f>
              <c:numCache>
                <c:formatCode>mmm\-yy</c:formatCode>
                <c:ptCount val="3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numCache>
            </c:numRef>
          </c:cat>
          <c:val>
            <c:numRef>
              <c:f>Sheet1!$B$8:$AE$8</c:f>
              <c:numCache>
                <c:formatCode>General</c:formatCode>
                <c:ptCount val="30"/>
                <c:pt idx="0">
                  <c:v>2151</c:v>
                </c:pt>
                <c:pt idx="1">
                  <c:v>1996</c:v>
                </c:pt>
                <c:pt idx="2">
                  <c:v>1532</c:v>
                </c:pt>
                <c:pt idx="3">
                  <c:v>1557</c:v>
                </c:pt>
                <c:pt idx="4">
                  <c:v>1661</c:v>
                </c:pt>
                <c:pt idx="5">
                  <c:v>1252</c:v>
                </c:pt>
                <c:pt idx="6">
                  <c:v>1409</c:v>
                </c:pt>
                <c:pt idx="7">
                  <c:v>1039</c:v>
                </c:pt>
                <c:pt idx="8">
                  <c:v>1267</c:v>
                </c:pt>
                <c:pt idx="9">
                  <c:v>1850</c:v>
                </c:pt>
                <c:pt idx="10">
                  <c:v>2032</c:v>
                </c:pt>
                <c:pt idx="11">
                  <c:v>2006</c:v>
                </c:pt>
                <c:pt idx="12">
                  <c:v>2017</c:v>
                </c:pt>
                <c:pt idx="13">
                  <c:v>1453</c:v>
                </c:pt>
                <c:pt idx="14">
                  <c:v>1657</c:v>
                </c:pt>
                <c:pt idx="15">
                  <c:v>1355</c:v>
                </c:pt>
                <c:pt idx="16">
                  <c:v>1447</c:v>
                </c:pt>
                <c:pt idx="17">
                  <c:v>968</c:v>
                </c:pt>
                <c:pt idx="18">
                  <c:v>884</c:v>
                </c:pt>
                <c:pt idx="19">
                  <c:v>941</c:v>
                </c:pt>
                <c:pt idx="20">
                  <c:v>947</c:v>
                </c:pt>
                <c:pt idx="21">
                  <c:v>1830</c:v>
                </c:pt>
                <c:pt idx="22">
                  <c:v>1880</c:v>
                </c:pt>
                <c:pt idx="23">
                  <c:v>1853</c:v>
                </c:pt>
                <c:pt idx="24">
                  <c:v>1646</c:v>
                </c:pt>
                <c:pt idx="25">
                  <c:v>1702</c:v>
                </c:pt>
                <c:pt idx="26">
                  <c:v>1734</c:v>
                </c:pt>
                <c:pt idx="27">
                  <c:v>958</c:v>
                </c:pt>
                <c:pt idx="28">
                  <c:v>579</c:v>
                </c:pt>
                <c:pt idx="29">
                  <c:v>542</c:v>
                </c:pt>
              </c:numCache>
            </c:numRef>
          </c:val>
          <c:smooth val="0"/>
          <c:extLst>
            <c:ext xmlns:c16="http://schemas.microsoft.com/office/drawing/2014/chart" uri="{C3380CC4-5D6E-409C-BE32-E72D297353CC}">
              <c16:uniqueId val="{00000001-F182-4F0A-9CA5-57ACE0F81AB5}"/>
            </c:ext>
          </c:extLst>
        </c:ser>
        <c:ser>
          <c:idx val="1"/>
          <c:order val="1"/>
          <c:tx>
            <c:strRef>
              <c:f>Sheet1!$A$9</c:f>
              <c:strCache>
                <c:ptCount val="1"/>
                <c:pt idx="0">
                  <c:v>Scope 2</c:v>
                </c:pt>
              </c:strCache>
            </c:strRef>
          </c:tx>
          <c:spPr>
            <a:ln w="28575" cap="rnd">
              <a:solidFill>
                <a:schemeClr val="accent2"/>
              </a:solidFill>
              <a:round/>
            </a:ln>
            <a:effectLst/>
          </c:spPr>
          <c:marker>
            <c:symbol val="none"/>
          </c:marker>
          <c:trendline>
            <c:spPr>
              <a:ln w="19050" cap="rnd">
                <a:solidFill>
                  <a:schemeClr val="accent2"/>
                </a:solidFill>
                <a:prstDash val="sysDot"/>
              </a:ln>
              <a:effectLst/>
            </c:spPr>
            <c:trendlineType val="linear"/>
            <c:dispRSqr val="0"/>
            <c:dispEq val="0"/>
          </c:trendline>
          <c:cat>
            <c:numRef>
              <c:f>Sheet1!$B$7:$AE$7</c:f>
              <c:numCache>
                <c:formatCode>mmm\-yy</c:formatCode>
                <c:ptCount val="3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numCache>
            </c:numRef>
          </c:cat>
          <c:val>
            <c:numRef>
              <c:f>Sheet1!$B$9:$AE$9</c:f>
              <c:numCache>
                <c:formatCode>General</c:formatCode>
                <c:ptCount val="30"/>
                <c:pt idx="0">
                  <c:v>5108</c:v>
                </c:pt>
                <c:pt idx="1">
                  <c:v>5127</c:v>
                </c:pt>
                <c:pt idx="2">
                  <c:v>5835</c:v>
                </c:pt>
                <c:pt idx="3">
                  <c:v>5179</c:v>
                </c:pt>
                <c:pt idx="4">
                  <c:v>5179</c:v>
                </c:pt>
                <c:pt idx="5">
                  <c:v>5280</c:v>
                </c:pt>
                <c:pt idx="6">
                  <c:v>5220</c:v>
                </c:pt>
                <c:pt idx="7">
                  <c:v>4668</c:v>
                </c:pt>
                <c:pt idx="8">
                  <c:v>3028</c:v>
                </c:pt>
                <c:pt idx="9">
                  <c:v>4377</c:v>
                </c:pt>
                <c:pt idx="10">
                  <c:v>4980</c:v>
                </c:pt>
                <c:pt idx="11">
                  <c:v>4034</c:v>
                </c:pt>
                <c:pt idx="12">
                  <c:v>5488</c:v>
                </c:pt>
                <c:pt idx="13">
                  <c:v>4974</c:v>
                </c:pt>
                <c:pt idx="14">
                  <c:v>3619</c:v>
                </c:pt>
                <c:pt idx="15">
                  <c:v>2667</c:v>
                </c:pt>
                <c:pt idx="16">
                  <c:v>2062</c:v>
                </c:pt>
                <c:pt idx="17">
                  <c:v>2673</c:v>
                </c:pt>
                <c:pt idx="18">
                  <c:v>4082</c:v>
                </c:pt>
                <c:pt idx="19">
                  <c:v>3110</c:v>
                </c:pt>
                <c:pt idx="20">
                  <c:v>3538</c:v>
                </c:pt>
                <c:pt idx="21">
                  <c:v>4724</c:v>
                </c:pt>
                <c:pt idx="22">
                  <c:v>4957</c:v>
                </c:pt>
                <c:pt idx="23">
                  <c:v>3871</c:v>
                </c:pt>
                <c:pt idx="24">
                  <c:v>4639</c:v>
                </c:pt>
                <c:pt idx="25">
                  <c:v>4144</c:v>
                </c:pt>
                <c:pt idx="26">
                  <c:v>3081</c:v>
                </c:pt>
                <c:pt idx="27">
                  <c:v>3919</c:v>
                </c:pt>
                <c:pt idx="28">
                  <c:v>1834</c:v>
                </c:pt>
                <c:pt idx="29">
                  <c:v>2152</c:v>
                </c:pt>
              </c:numCache>
            </c:numRef>
          </c:val>
          <c:smooth val="0"/>
          <c:extLst>
            <c:ext xmlns:c16="http://schemas.microsoft.com/office/drawing/2014/chart" uri="{C3380CC4-5D6E-409C-BE32-E72D297353CC}">
              <c16:uniqueId val="{00000003-F182-4F0A-9CA5-57ACE0F81AB5}"/>
            </c:ext>
          </c:extLst>
        </c:ser>
        <c:ser>
          <c:idx val="2"/>
          <c:order val="2"/>
          <c:tx>
            <c:strRef>
              <c:f>Sheet1!$A$10</c:f>
              <c:strCache>
                <c:ptCount val="1"/>
                <c:pt idx="0">
                  <c:v>Total</c:v>
                </c:pt>
              </c:strCache>
            </c:strRef>
          </c:tx>
          <c:spPr>
            <a:ln w="28575" cap="rnd">
              <a:solidFill>
                <a:schemeClr val="accent3"/>
              </a:solidFill>
              <a:round/>
            </a:ln>
            <a:effectLst/>
          </c:spPr>
          <c:marker>
            <c:symbol val="none"/>
          </c:marker>
          <c:trendline>
            <c:spPr>
              <a:ln w="19050" cap="rnd">
                <a:solidFill>
                  <a:schemeClr val="accent3"/>
                </a:solidFill>
                <a:prstDash val="sysDot"/>
              </a:ln>
              <a:effectLst/>
            </c:spPr>
            <c:trendlineType val="linear"/>
            <c:dispRSqr val="0"/>
            <c:dispEq val="0"/>
          </c:trendline>
          <c:cat>
            <c:numRef>
              <c:f>Sheet1!$B$7:$AE$7</c:f>
              <c:numCache>
                <c:formatCode>mmm\-yy</c:formatCode>
                <c:ptCount val="30"/>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numCache>
            </c:numRef>
          </c:cat>
          <c:val>
            <c:numRef>
              <c:f>Sheet1!$B$10:$AE$10</c:f>
              <c:numCache>
                <c:formatCode>General</c:formatCode>
                <c:ptCount val="30"/>
                <c:pt idx="0">
                  <c:v>7259</c:v>
                </c:pt>
                <c:pt idx="1">
                  <c:v>7123</c:v>
                </c:pt>
                <c:pt idx="2">
                  <c:v>7367</c:v>
                </c:pt>
                <c:pt idx="3">
                  <c:v>6736</c:v>
                </c:pt>
                <c:pt idx="4">
                  <c:v>6840</c:v>
                </c:pt>
                <c:pt idx="5">
                  <c:v>6533</c:v>
                </c:pt>
                <c:pt idx="6">
                  <c:v>6629</c:v>
                </c:pt>
                <c:pt idx="7">
                  <c:v>5707</c:v>
                </c:pt>
                <c:pt idx="8">
                  <c:v>4295</c:v>
                </c:pt>
                <c:pt idx="9">
                  <c:v>6226</c:v>
                </c:pt>
                <c:pt idx="10">
                  <c:v>7012</c:v>
                </c:pt>
                <c:pt idx="11">
                  <c:v>6040</c:v>
                </c:pt>
                <c:pt idx="12">
                  <c:v>7505</c:v>
                </c:pt>
                <c:pt idx="13">
                  <c:v>6427</c:v>
                </c:pt>
                <c:pt idx="14">
                  <c:v>5276</c:v>
                </c:pt>
                <c:pt idx="15">
                  <c:v>4022</c:v>
                </c:pt>
                <c:pt idx="16">
                  <c:v>3509</c:v>
                </c:pt>
                <c:pt idx="17">
                  <c:v>3641</c:v>
                </c:pt>
                <c:pt idx="18">
                  <c:v>4966</c:v>
                </c:pt>
                <c:pt idx="19">
                  <c:v>4052</c:v>
                </c:pt>
                <c:pt idx="20">
                  <c:v>4485</c:v>
                </c:pt>
                <c:pt idx="21">
                  <c:v>6553</c:v>
                </c:pt>
                <c:pt idx="22">
                  <c:v>6838</c:v>
                </c:pt>
                <c:pt idx="23">
                  <c:v>5724</c:v>
                </c:pt>
                <c:pt idx="24">
                  <c:v>6285</c:v>
                </c:pt>
                <c:pt idx="25">
                  <c:v>5845</c:v>
                </c:pt>
                <c:pt idx="26">
                  <c:v>4815</c:v>
                </c:pt>
                <c:pt idx="27">
                  <c:v>4877</c:v>
                </c:pt>
                <c:pt idx="28">
                  <c:v>2412</c:v>
                </c:pt>
                <c:pt idx="29">
                  <c:v>2694</c:v>
                </c:pt>
              </c:numCache>
            </c:numRef>
          </c:val>
          <c:smooth val="0"/>
          <c:extLst>
            <c:ext xmlns:c16="http://schemas.microsoft.com/office/drawing/2014/chart" uri="{C3380CC4-5D6E-409C-BE32-E72D297353CC}">
              <c16:uniqueId val="{00000005-F182-4F0A-9CA5-57ACE0F81AB5}"/>
            </c:ext>
          </c:extLst>
        </c:ser>
        <c:dLbls>
          <c:showLegendKey val="0"/>
          <c:showVal val="0"/>
          <c:showCatName val="0"/>
          <c:showSerName val="0"/>
          <c:showPercent val="0"/>
          <c:showBubbleSize val="0"/>
        </c:dLbls>
        <c:smooth val="0"/>
        <c:axId val="1661588592"/>
        <c:axId val="75265728"/>
      </c:lineChart>
      <c:dateAx>
        <c:axId val="1661588592"/>
        <c:scaling>
          <c:orientation val="minMax"/>
        </c:scaling>
        <c:delete val="0"/>
        <c:axPos val="b"/>
        <c:numFmt formatCode="mmm\-yy" sourceLinked="1"/>
        <c:majorTickMark val="out"/>
        <c:minorTickMark val="none"/>
        <c:tickLblPos val="nextTo"/>
        <c:spPr>
          <a:noFill/>
          <a:ln w="9525" cap="flat" cmpd="sng" algn="ctr">
            <a:solidFill>
              <a:schemeClr val="accent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265728"/>
        <c:crosses val="autoZero"/>
        <c:auto val="1"/>
        <c:lblOffset val="100"/>
        <c:baseTimeUnit val="months"/>
      </c:dateAx>
      <c:valAx>
        <c:axId val="75265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1588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E65D30-1088-4B9B-A507-03378950B782}"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66825664"/>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E65D30-1088-4B9B-A507-03378950B782}"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3715711959"/>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E65D30-1088-4B9B-A507-03378950B782}"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84363821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066579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E65D30-1088-4B9B-A507-03378950B782}" type="datetimeFigureOut">
              <a:rPr lang="en-GB" smtClean="0"/>
              <a:t>01/04/2022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268750388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E65D30-1088-4B9B-A507-03378950B782}"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78072243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E65D30-1088-4B9B-A507-03378950B782}" type="datetimeFigureOut">
              <a:rPr lang="en-GB" smtClean="0"/>
              <a:t>01/04/2022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3195214998"/>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E65D30-1088-4B9B-A507-03378950B782}" type="datetimeFigureOut">
              <a:rPr lang="en-GB" smtClean="0"/>
              <a:t>01/04/2022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2523907560"/>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E65D30-1088-4B9B-A507-03378950B782}" type="datetimeFigureOut">
              <a:rPr lang="en-GB" smtClean="0"/>
              <a:t>01/04/2022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328005743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E65D30-1088-4B9B-A507-03378950B782}"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356958645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E65D30-1088-4B9B-A507-03378950B782}" type="datetimeFigureOut">
              <a:rPr lang="en-GB" smtClean="0"/>
              <a:t>01/04/2022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A6AA60-8588-41B3-8C12-FA44F7C29F66}" type="slidenum">
              <a:rPr lang="en-GB" smtClean="0"/>
              <a:t>‹#›</a:t>
            </a:fld>
            <a:endParaRPr lang="en-GB"/>
          </a:p>
        </p:txBody>
      </p:sp>
    </p:spTree>
    <p:extLst>
      <p:ext uri="{BB962C8B-B14F-4D97-AF65-F5344CB8AC3E}">
        <p14:creationId xmlns:p14="http://schemas.microsoft.com/office/powerpoint/2010/main" val="1459814611"/>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E65D30-1088-4B9B-A507-03378950B782}" type="datetimeFigureOut">
              <a:rPr lang="en-GB" smtClean="0"/>
              <a:t>01/04/2022</a:t>
            </a:fld>
            <a:endParaRPr lang="en-GB"/>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6AA60-8588-41B3-8C12-FA44F7C29F66}" type="slidenum">
              <a:rPr lang="en-GB" smtClean="0"/>
              <a:t>‹#›</a:t>
            </a:fld>
            <a:endParaRPr lang="en-GB"/>
          </a:p>
        </p:txBody>
      </p:sp>
      <p:sp>
        <p:nvSpPr>
          <p:cNvPr id="7" name="MSIPCMContentMarking" descr="{&quot;HashCode&quot;:1831732991,&quot;Placement&quot;:&quot;Footer&quot;}">
            <a:extLst>
              <a:ext uri="{FF2B5EF4-FFF2-40B4-BE49-F238E27FC236}">
                <a16:creationId xmlns:a16="http://schemas.microsoft.com/office/drawing/2014/main" id="{72701ECB-FF2B-4CA6-AE3C-B49DDA28DBD0}"/>
              </a:ext>
            </a:extLst>
          </p:cNvPr>
          <p:cNvSpPr txBox="1"/>
          <p:nvPr userDrawn="1"/>
        </p:nvSpPr>
        <p:spPr>
          <a:xfrm>
            <a:off x="4246152" y="6595656"/>
            <a:ext cx="1413695" cy="262344"/>
          </a:xfrm>
          <a:prstGeom prst="rect">
            <a:avLst/>
          </a:prstGeom>
          <a:noFill/>
        </p:spPr>
        <p:txBody>
          <a:bodyPr vert="horz" wrap="square" lIns="0" tIns="0" rIns="0" bIns="0" rtlCol="0" anchor="ctr" anchorCtr="1">
            <a:spAutoFit/>
          </a:bodyPr>
          <a:lstStyle/>
          <a:p>
            <a:pPr algn="ctr">
              <a:spcBef>
                <a:spcPts val="0"/>
              </a:spcBef>
              <a:spcAft>
                <a:spcPts val="0"/>
              </a:spcAft>
            </a:pPr>
            <a:r>
              <a:rPr lang="en-US" sz="1000">
                <a:solidFill>
                  <a:srgbClr val="000000"/>
                </a:solidFill>
                <a:latin typeface="Calibri" panose="020F0502020204030204" pitchFamily="34" charset="0"/>
              </a:rPr>
              <a:t>Schlumberger-Private</a:t>
            </a:r>
          </a:p>
        </p:txBody>
      </p:sp>
    </p:spTree>
    <p:extLst>
      <p:ext uri="{BB962C8B-B14F-4D97-AF65-F5344CB8AC3E}">
        <p14:creationId xmlns:p14="http://schemas.microsoft.com/office/powerpoint/2010/main" val="395637588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11.xml"/><Relationship Id="rId6" Type="http://schemas.microsoft.com/office/2007/relationships/hdphoto" Target="../media/hdphoto2.wdp"/><Relationship Id="rId5" Type="http://schemas.openxmlformats.org/officeDocument/2006/relationships/image" Target="../media/image37.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3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13.xml"/><Relationship Id="rId6" Type="http://schemas.microsoft.com/office/2007/relationships/hdphoto" Target="../media/hdphoto5.wdp"/><Relationship Id="rId5" Type="http://schemas.openxmlformats.org/officeDocument/2006/relationships/image" Target="../media/image41.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14.xml"/><Relationship Id="rId6" Type="http://schemas.microsoft.com/office/2007/relationships/hdphoto" Target="../media/hdphoto7.wdp"/><Relationship Id="rId5" Type="http://schemas.openxmlformats.org/officeDocument/2006/relationships/image" Target="../media/image43.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jpeg"/><Relationship Id="rId9"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5.jpeg"/><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png"/><Relationship Id="rId7"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jpe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32.pn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F04D9ED-AC8B-4D12-A737-9A7B01E4C71F}"/>
              </a:ext>
            </a:extLst>
          </p:cNvPr>
          <p:cNvGrpSpPr/>
          <p:nvPr/>
        </p:nvGrpSpPr>
        <p:grpSpPr>
          <a:xfrm>
            <a:off x="1267816" y="1053454"/>
            <a:ext cx="7158755" cy="5209768"/>
            <a:chOff x="1267816" y="1053454"/>
            <a:chExt cx="7158755" cy="5209768"/>
          </a:xfrm>
        </p:grpSpPr>
        <p:pic>
          <p:nvPicPr>
            <p:cNvPr id="8" name="Picture 7">
              <a:extLst>
                <a:ext uri="{FF2B5EF4-FFF2-40B4-BE49-F238E27FC236}">
                  <a16:creationId xmlns:a16="http://schemas.microsoft.com/office/drawing/2014/main" id="{1F391A1B-8E51-484F-B1CA-5F695A560E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7816" y="1053454"/>
              <a:ext cx="7071430" cy="4376692"/>
            </a:xfrm>
            <a:prstGeom prst="rect">
              <a:avLst/>
            </a:prstGeom>
          </p:spPr>
        </p:pic>
        <p:sp>
          <p:nvSpPr>
            <p:cNvPr id="11" name="TextBox 10">
              <a:extLst>
                <a:ext uri="{FF2B5EF4-FFF2-40B4-BE49-F238E27FC236}">
                  <a16:creationId xmlns:a16="http://schemas.microsoft.com/office/drawing/2014/main" id="{5E978DD3-1895-4595-8E71-59F01326BB16}"/>
                </a:ext>
              </a:extLst>
            </p:cNvPr>
            <p:cNvSpPr txBox="1"/>
            <p:nvPr/>
          </p:nvSpPr>
          <p:spPr>
            <a:xfrm>
              <a:off x="5757453" y="3932011"/>
              <a:ext cx="2669118" cy="1252549"/>
            </a:xfrm>
            <a:prstGeom prst="rect">
              <a:avLst/>
            </a:prstGeom>
            <a:noFill/>
          </p:spPr>
          <p:txBody>
            <a:bodyPr wrap="square" rtlCol="0">
              <a:spAutoFit/>
            </a:bodyPr>
            <a:lstStyle/>
            <a:p>
              <a:pPr algn="r"/>
              <a:r>
                <a:rPr lang="en-US" sz="1000" b="1" dirty="0">
                  <a:latin typeface="Futura Std Book" panose="020B0502020204020303" pitchFamily="34" charset="0"/>
                </a:rPr>
                <a:t>Unit 2 Brunel Way</a:t>
              </a:r>
            </a:p>
            <a:p>
              <a:pPr algn="r"/>
              <a:r>
                <a:rPr lang="en-US" sz="1000" b="1" dirty="0">
                  <a:latin typeface="Futura Std Book" panose="020B0502020204020303" pitchFamily="34" charset="0"/>
                </a:rPr>
                <a:t>Stroudwater Business Park</a:t>
              </a:r>
            </a:p>
            <a:p>
              <a:pPr algn="r"/>
              <a:r>
                <a:rPr lang="en-US" sz="1000" b="1" dirty="0">
                  <a:latin typeface="Futura Std Book" panose="020B0502020204020303" pitchFamily="34" charset="0"/>
                </a:rPr>
                <a:t>Stonehouse</a:t>
              </a:r>
            </a:p>
            <a:p>
              <a:pPr algn="r"/>
              <a:r>
                <a:rPr lang="en-US" sz="1000" b="1" dirty="0">
                  <a:latin typeface="Futura Std Book" panose="020B0502020204020303" pitchFamily="34" charset="0"/>
                </a:rPr>
                <a:t>Gloucestershire</a:t>
              </a:r>
            </a:p>
            <a:p>
              <a:pPr algn="r"/>
              <a:r>
                <a:rPr lang="en-US" sz="1000" b="1" dirty="0">
                  <a:latin typeface="Futura Std Book" panose="020B0502020204020303" pitchFamily="34" charset="0"/>
                </a:rPr>
                <a:t>GL10 3SX, United Kingdom</a:t>
              </a:r>
            </a:p>
            <a:p>
              <a:pPr algn="r"/>
              <a:r>
                <a:rPr lang="en-US" sz="1000" b="1" dirty="0">
                  <a:latin typeface="Futura Std Book" panose="020B0502020204020303" pitchFamily="34" charset="0"/>
                </a:rPr>
                <a:t>+44 (0) 1453 825 613</a:t>
              </a:r>
            </a:p>
            <a:p>
              <a:pPr algn="r"/>
              <a:r>
                <a:rPr lang="en-US" sz="1000" b="1" dirty="0">
                  <a:latin typeface="Futura Std Book" panose="020B0502020204020303" pitchFamily="34" charset="0"/>
                </a:rPr>
                <a:t>enquiries@chappelleng.com</a:t>
              </a:r>
            </a:p>
            <a:p>
              <a:pPr algn="r"/>
              <a:r>
                <a:rPr lang="en-US" sz="1000" b="1" dirty="0">
                  <a:latin typeface="Futura Std Book" panose="020B0502020204020303" pitchFamily="34" charset="0"/>
                </a:rPr>
                <a:t>www.chappelleng.com</a:t>
              </a:r>
            </a:p>
            <a:p>
              <a:pPr algn="r"/>
              <a:r>
                <a:rPr lang="en-US" sz="1000" b="1" dirty="0">
                  <a:latin typeface="Futura Std Book" panose="020B0502020204020303" pitchFamily="34" charset="0"/>
                </a:rPr>
                <a:t>ISO 9001: Certificate 7685</a:t>
              </a:r>
            </a:p>
          </p:txBody>
        </p:sp>
        <p:sp>
          <p:nvSpPr>
            <p:cNvPr id="12" name="TextBox 11">
              <a:extLst>
                <a:ext uri="{FF2B5EF4-FFF2-40B4-BE49-F238E27FC236}">
                  <a16:creationId xmlns:a16="http://schemas.microsoft.com/office/drawing/2014/main" id="{6C4D4991-1910-4CED-B11E-2D9A31FE1E2E}"/>
                </a:ext>
              </a:extLst>
            </p:cNvPr>
            <p:cNvSpPr txBox="1"/>
            <p:nvPr/>
          </p:nvSpPr>
          <p:spPr>
            <a:xfrm>
              <a:off x="2207857" y="5801557"/>
              <a:ext cx="5490286" cy="461665"/>
            </a:xfrm>
            <a:prstGeom prst="rect">
              <a:avLst/>
            </a:prstGeom>
            <a:noFill/>
          </p:spPr>
          <p:txBody>
            <a:bodyPr wrap="none" rtlCol="0">
              <a:spAutoFit/>
            </a:bodyPr>
            <a:lstStyle/>
            <a:p>
              <a:r>
                <a:rPr lang="en-US" sz="2400" dirty="0"/>
                <a:t>Traditional Values : Tomorrows Technology</a:t>
              </a:r>
              <a:endParaRPr lang="en-GB" sz="2400" dirty="0"/>
            </a:p>
          </p:txBody>
        </p:sp>
        <p:pic>
          <p:nvPicPr>
            <p:cNvPr id="6" name="Picture 5" descr="Logo, company name&#10;&#10;Description automatically generated">
              <a:extLst>
                <a:ext uri="{FF2B5EF4-FFF2-40B4-BE49-F238E27FC236}">
                  <a16:creationId xmlns:a16="http://schemas.microsoft.com/office/drawing/2014/main" id="{83A59BFC-E853-4236-BE29-5193A206067D}"/>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17285" y="1053454"/>
              <a:ext cx="3145662" cy="1132620"/>
            </a:xfrm>
            <a:prstGeom prst="rect">
              <a:avLst/>
            </a:prstGeom>
            <a:effectLst>
              <a:glow rad="25400">
                <a:schemeClr val="tx1">
                  <a:alpha val="40000"/>
                </a:schemeClr>
              </a:glow>
            </a:effectLst>
          </p:spPr>
        </p:pic>
        <p:cxnSp>
          <p:nvCxnSpPr>
            <p:cNvPr id="14" name="Straight Connector 13">
              <a:extLst>
                <a:ext uri="{FF2B5EF4-FFF2-40B4-BE49-F238E27FC236}">
                  <a16:creationId xmlns:a16="http://schemas.microsoft.com/office/drawing/2014/main" id="{1E8C98ED-154C-446D-A2B0-4511C375C3C1}"/>
                </a:ext>
              </a:extLst>
            </p:cNvPr>
            <p:cNvCxnSpPr>
              <a:cxnSpLocks/>
            </p:cNvCxnSpPr>
            <p:nvPr/>
          </p:nvCxnSpPr>
          <p:spPr>
            <a:xfrm flipV="1">
              <a:off x="2292804" y="5801557"/>
              <a:ext cx="5303053" cy="298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039419924"/>
      </p:ext>
    </p:extLst>
  </p:cSld>
  <p:clrMapOvr>
    <a:masterClrMapping/>
  </p:clrMapOvr>
  <mc:AlternateContent xmlns:mc="http://schemas.openxmlformats.org/markup-compatibility/2006" xmlns:p14="http://schemas.microsoft.com/office/powerpoint/2010/main">
    <mc:Choice Requires="p14">
      <p:transition spd="med" p14:dur="700" advTm="2344">
        <p:fade/>
      </p:transition>
    </mc:Choice>
    <mc:Fallback xmlns="">
      <p:transition spd="med" advTm="23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C874870-59F0-4080-99E3-748D846B76F4}"/>
              </a:ext>
            </a:extLst>
          </p:cNvPr>
          <p:cNvGraphicFramePr>
            <a:graphicFrameLocks noGrp="1"/>
          </p:cNvGraphicFramePr>
          <p:nvPr>
            <p:extLst>
              <p:ext uri="{D42A27DB-BD31-4B8C-83A1-F6EECF244321}">
                <p14:modId xmlns:p14="http://schemas.microsoft.com/office/powerpoint/2010/main" val="1589947039"/>
              </p:ext>
            </p:extLst>
          </p:nvPr>
        </p:nvGraphicFramePr>
        <p:xfrm>
          <a:off x="3808246" y="1124410"/>
          <a:ext cx="5164400" cy="4005772"/>
        </p:xfrm>
        <a:graphic>
          <a:graphicData uri="http://schemas.openxmlformats.org/drawingml/2006/table">
            <a:tbl>
              <a:tblPr/>
              <a:tblGrid>
                <a:gridCol w="2246835">
                  <a:extLst>
                    <a:ext uri="{9D8B030D-6E8A-4147-A177-3AD203B41FA5}">
                      <a16:colId xmlns:a16="http://schemas.microsoft.com/office/drawing/2014/main" val="3193457539"/>
                    </a:ext>
                  </a:extLst>
                </a:gridCol>
                <a:gridCol w="631921">
                  <a:extLst>
                    <a:ext uri="{9D8B030D-6E8A-4147-A177-3AD203B41FA5}">
                      <a16:colId xmlns:a16="http://schemas.microsoft.com/office/drawing/2014/main" val="3432795885"/>
                    </a:ext>
                  </a:extLst>
                </a:gridCol>
                <a:gridCol w="2285644">
                  <a:extLst>
                    <a:ext uri="{9D8B030D-6E8A-4147-A177-3AD203B41FA5}">
                      <a16:colId xmlns:a16="http://schemas.microsoft.com/office/drawing/2014/main" val="1393097096"/>
                    </a:ext>
                  </a:extLst>
                </a:gridCol>
              </a:tblGrid>
              <a:tr h="148711">
                <a:tc>
                  <a:txBody>
                    <a:bodyPr/>
                    <a:lstStyle/>
                    <a:p>
                      <a:pPr lvl="1" algn="l" fontAlgn="ctr"/>
                      <a:r>
                        <a:rPr lang="en-GB" sz="1000" b="1" i="0" u="none" strike="noStrike" dirty="0">
                          <a:solidFill>
                            <a:schemeClr val="tx1"/>
                          </a:solidFill>
                          <a:effectLst/>
                          <a:latin typeface="Calibri" panose="020F0502020204030204" pitchFamily="34" charset="0"/>
                        </a:rPr>
                        <a:t>Turn/Mill Machines</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1" i="0" u="none" strike="noStrike" dirty="0">
                          <a:solidFill>
                            <a:schemeClr val="tx1"/>
                          </a:solidFill>
                          <a:effectLst/>
                          <a:latin typeface="Calibri" panose="020F0502020204030204" pitchFamily="34" charset="0"/>
                        </a:rPr>
                        <a:t>Quantity</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1" i="0" u="none" strike="noStrike" dirty="0">
                          <a:solidFill>
                            <a:schemeClr val="tx1"/>
                          </a:solidFill>
                          <a:effectLst/>
                          <a:latin typeface="Calibri" panose="020F0502020204030204" pitchFamily="34" charset="0"/>
                        </a:rPr>
                        <a:t>Capabilities Description</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1097321"/>
                  </a:ext>
                </a:extLst>
              </a:tr>
              <a:tr h="427543">
                <a:tc>
                  <a:txBody>
                    <a:bodyPr/>
                    <a:lstStyle/>
                    <a:p>
                      <a:pPr lvl="1" algn="l" fontAlgn="ctr"/>
                      <a:r>
                        <a:rPr lang="en-US" sz="1000" b="0" i="0" u="none" strike="noStrike" dirty="0">
                          <a:solidFill>
                            <a:schemeClr val="tx1"/>
                          </a:solidFill>
                          <a:effectLst/>
                          <a:latin typeface="Calibri" panose="020F0502020204030204" pitchFamily="34" charset="0"/>
                        </a:rPr>
                        <a:t>Mazak 250 II MY</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2</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Number of Axis: 3</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Length (Min &amp; Max): Max 500mm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500mm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82199052"/>
                  </a:ext>
                </a:extLst>
              </a:tr>
              <a:tr h="427543">
                <a:tc>
                  <a:txBody>
                    <a:bodyPr/>
                    <a:lstStyle/>
                    <a:p>
                      <a:pPr lvl="1" algn="l" fontAlgn="ctr"/>
                      <a:r>
                        <a:rPr lang="en-US" sz="1000" b="0" i="0" u="none" strike="noStrike" dirty="0">
                          <a:solidFill>
                            <a:schemeClr val="tx1"/>
                          </a:solidFill>
                          <a:effectLst/>
                          <a:latin typeface="Calibri" panose="020F0502020204030204" pitchFamily="34" charset="0"/>
                        </a:rPr>
                        <a:t>Mazak 350 II MY</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2</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Number of Axis: 3</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Length (Min &amp; Max): Max 1600mm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100mm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8797436"/>
                  </a:ext>
                </a:extLst>
              </a:tr>
              <a:tr h="570058">
                <a:tc>
                  <a:txBody>
                    <a:bodyPr/>
                    <a:lstStyle/>
                    <a:p>
                      <a:pPr lvl="1" algn="l" fontAlgn="ctr"/>
                      <a:r>
                        <a:rPr lang="en-US" sz="1000" b="0" i="0" u="none" strike="noStrike" dirty="0">
                          <a:solidFill>
                            <a:schemeClr val="tx1"/>
                          </a:solidFill>
                          <a:effectLst/>
                          <a:latin typeface="Calibri" panose="020F0502020204030204" pitchFamily="34" charset="0"/>
                        </a:rPr>
                        <a:t>Mazak 450 II MY</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Number of Axis: 3</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Length (Min &amp; Max): Max 2000mm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Spindle Thru Cap Diameter (max): 0mm cap (solid chuck)</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998584"/>
                  </a:ext>
                </a:extLst>
              </a:tr>
              <a:tr h="427543">
                <a:tc>
                  <a:txBody>
                    <a:bodyPr/>
                    <a:lstStyle/>
                    <a:p>
                      <a:pPr lvl="1" algn="l" fontAlgn="ctr"/>
                      <a:r>
                        <a:rPr lang="en-US" sz="1000" b="0" i="0" u="none" strike="noStrike" dirty="0">
                          <a:solidFill>
                            <a:schemeClr val="tx1"/>
                          </a:solidFill>
                          <a:effectLst/>
                          <a:latin typeface="Calibri" panose="020F0502020204030204" pitchFamily="34" charset="0"/>
                        </a:rPr>
                        <a:t>Mazak I400 Twin Chuck Integrex Machining Centre + 72 tool carrousel </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3</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Number of Axis: 5</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Length (Min &amp; Max): Max 1500mm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100mm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9680308"/>
                  </a:ext>
                </a:extLst>
              </a:tr>
              <a:tr h="570058">
                <a:tc>
                  <a:txBody>
                    <a:bodyPr/>
                    <a:lstStyle/>
                    <a:p>
                      <a:pPr lvl="1" algn="l" fontAlgn="ctr"/>
                      <a:r>
                        <a:rPr lang="en-GB" sz="1000" b="0" i="0" u="none" strike="noStrike" dirty="0">
                          <a:solidFill>
                            <a:schemeClr val="tx1"/>
                          </a:solidFill>
                          <a:effectLst/>
                          <a:latin typeface="Calibri" panose="020F0502020204030204" pitchFamily="34" charset="0"/>
                        </a:rPr>
                        <a:t>Mazak I800 Vertical Machining Centre + With Turning Capability's  40 tool magazine</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Number of Axis: 5</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Length (Min &amp; Max): Max 800/1000mm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Width (Min &amp; Max): Max 750mm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Height (Min &amp; Max): Max 500mm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14787833"/>
                  </a:ext>
                </a:extLst>
              </a:tr>
              <a:tr h="427543">
                <a:tc>
                  <a:txBody>
                    <a:bodyPr/>
                    <a:lstStyle/>
                    <a:p>
                      <a:pPr lvl="1" algn="l" fontAlgn="ctr"/>
                      <a:r>
                        <a:rPr lang="en-GB" sz="1000" b="0" i="0" u="none" strike="noStrike" dirty="0">
                          <a:solidFill>
                            <a:schemeClr val="tx1"/>
                          </a:solidFill>
                          <a:effectLst/>
                          <a:latin typeface="Calibri" panose="020F0502020204030204" pitchFamily="34" charset="0"/>
                        </a:rPr>
                        <a:t>Mazak E500 Integrex Full CNC Machining Centre + 40 tool magazine</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Number of Axis: 5</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Length (Min &amp; Max): Max 3000mm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60mm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93991738"/>
                  </a:ext>
                </a:extLst>
              </a:tr>
            </a:tbl>
          </a:graphicData>
        </a:graphic>
      </p:graphicFrame>
      <p:grpSp>
        <p:nvGrpSpPr>
          <p:cNvPr id="2" name="Group 1">
            <a:extLst>
              <a:ext uri="{FF2B5EF4-FFF2-40B4-BE49-F238E27FC236}">
                <a16:creationId xmlns:a16="http://schemas.microsoft.com/office/drawing/2014/main" id="{C563DB29-D6F9-4558-88AA-FC22C482A204}"/>
              </a:ext>
            </a:extLst>
          </p:cNvPr>
          <p:cNvGrpSpPr/>
          <p:nvPr/>
        </p:nvGrpSpPr>
        <p:grpSpPr>
          <a:xfrm>
            <a:off x="336337" y="323712"/>
            <a:ext cx="4511760" cy="6074977"/>
            <a:chOff x="336337" y="323712"/>
            <a:chExt cx="4511760" cy="6074977"/>
          </a:xfrm>
        </p:grpSpPr>
        <p:sp>
          <p:nvSpPr>
            <p:cNvPr id="8" name="TextBox 7">
              <a:extLst>
                <a:ext uri="{FF2B5EF4-FFF2-40B4-BE49-F238E27FC236}">
                  <a16:creationId xmlns:a16="http://schemas.microsoft.com/office/drawing/2014/main" id="{B06385BD-DF6D-46EB-A5F4-C91A889674BA}"/>
                </a:ext>
              </a:extLst>
            </p:cNvPr>
            <p:cNvSpPr txBox="1"/>
            <p:nvPr/>
          </p:nvSpPr>
          <p:spPr>
            <a:xfrm>
              <a:off x="608860" y="323712"/>
              <a:ext cx="4239237" cy="461665"/>
            </a:xfrm>
            <a:prstGeom prst="rect">
              <a:avLst/>
            </a:prstGeom>
            <a:noFill/>
          </p:spPr>
          <p:txBody>
            <a:bodyPr wrap="none" rtlCol="0">
              <a:spAutoFit/>
            </a:bodyPr>
            <a:lstStyle/>
            <a:p>
              <a:r>
                <a:rPr lang="en-US" sz="2400" b="1" dirty="0"/>
                <a:t>Capabilities Matrix : Turn &amp; Mill</a:t>
              </a:r>
              <a:endParaRPr lang="en-GB" sz="2400" b="1" dirty="0"/>
            </a:p>
          </p:txBody>
        </p:sp>
        <p:cxnSp>
          <p:nvCxnSpPr>
            <p:cNvPr id="9" name="Straight Connector 8">
              <a:extLst>
                <a:ext uri="{FF2B5EF4-FFF2-40B4-BE49-F238E27FC236}">
                  <a16:creationId xmlns:a16="http://schemas.microsoft.com/office/drawing/2014/main" id="{B968D983-1227-4948-BD42-30F7BF04B406}"/>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4098" name="Picture 2" descr="See the source image">
              <a:extLst>
                <a:ext uri="{FF2B5EF4-FFF2-40B4-BE49-F238E27FC236}">
                  <a16:creationId xmlns:a16="http://schemas.microsoft.com/office/drawing/2014/main" id="{523221FD-5F2C-4B55-AC92-1A64C54E6E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860" y="1424146"/>
              <a:ext cx="2595607" cy="2248942"/>
            </a:xfrm>
            <a:prstGeom prst="rect">
              <a:avLst/>
            </a:prstGeom>
            <a:extLst>
              <a:ext uri="{909E8E84-426E-40DD-AFC4-6F175D3DCCD1}">
                <a14:hiddenFill xmlns:a14="http://schemas.microsoft.com/office/drawing/2010/main">
                  <a:solidFill>
                    <a:srgbClr val="FFFFFF"/>
                  </a:solidFill>
                </a14:hiddenFill>
              </a:ext>
            </a:extLst>
          </p:spPr>
        </p:pic>
        <p:pic>
          <p:nvPicPr>
            <p:cNvPr id="4100" name="Picture 4" descr="See the source image">
              <a:extLst>
                <a:ext uri="{FF2B5EF4-FFF2-40B4-BE49-F238E27FC236}">
                  <a16:creationId xmlns:a16="http://schemas.microsoft.com/office/drawing/2014/main" id="{CA01E10A-D74F-457D-A85F-FBA0E5FA04D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337" y="3861340"/>
              <a:ext cx="3383132" cy="2537349"/>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13709178"/>
      </p:ext>
    </p:extLst>
  </p:cSld>
  <p:clrMapOvr>
    <a:masterClrMapping/>
  </p:clrMapOvr>
  <mc:AlternateContent xmlns:mc="http://schemas.openxmlformats.org/markup-compatibility/2006" xmlns:p14="http://schemas.microsoft.com/office/powerpoint/2010/main">
    <mc:Choice Requires="p14">
      <p:transition spd="med" p14:dur="700" advTm="17055">
        <p:fade/>
      </p:transition>
    </mc:Choice>
    <mc:Fallback xmlns="">
      <p:transition spd="med" advTm="1705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DC03E2C6-9B28-405A-9057-9CF8A1726F33}"/>
              </a:ext>
            </a:extLst>
          </p:cNvPr>
          <p:cNvGraphicFramePr>
            <a:graphicFrameLocks noGrp="1"/>
          </p:cNvGraphicFramePr>
          <p:nvPr>
            <p:extLst>
              <p:ext uri="{D42A27DB-BD31-4B8C-83A1-F6EECF244321}">
                <p14:modId xmlns:p14="http://schemas.microsoft.com/office/powerpoint/2010/main" val="3241936705"/>
              </p:ext>
            </p:extLst>
          </p:nvPr>
        </p:nvGraphicFramePr>
        <p:xfrm>
          <a:off x="3684233" y="1136369"/>
          <a:ext cx="5193434" cy="4928888"/>
        </p:xfrm>
        <a:graphic>
          <a:graphicData uri="http://schemas.openxmlformats.org/drawingml/2006/table">
            <a:tbl>
              <a:tblPr/>
              <a:tblGrid>
                <a:gridCol w="2290018">
                  <a:extLst>
                    <a:ext uri="{9D8B030D-6E8A-4147-A177-3AD203B41FA5}">
                      <a16:colId xmlns:a16="http://schemas.microsoft.com/office/drawing/2014/main" val="3617439979"/>
                    </a:ext>
                  </a:extLst>
                </a:gridCol>
                <a:gridCol w="644067">
                  <a:extLst>
                    <a:ext uri="{9D8B030D-6E8A-4147-A177-3AD203B41FA5}">
                      <a16:colId xmlns:a16="http://schemas.microsoft.com/office/drawing/2014/main" val="3123499622"/>
                    </a:ext>
                  </a:extLst>
                </a:gridCol>
                <a:gridCol w="2259349">
                  <a:extLst>
                    <a:ext uri="{9D8B030D-6E8A-4147-A177-3AD203B41FA5}">
                      <a16:colId xmlns:a16="http://schemas.microsoft.com/office/drawing/2014/main" val="2445810952"/>
                    </a:ext>
                  </a:extLst>
                </a:gridCol>
              </a:tblGrid>
              <a:tr h="169233">
                <a:tc>
                  <a:txBody>
                    <a:bodyPr/>
                    <a:lstStyle/>
                    <a:p>
                      <a:pPr lvl="1" algn="l" fontAlgn="ctr"/>
                      <a:r>
                        <a:rPr lang="en-GB" sz="1000" b="1" i="0" u="none" strike="noStrike" dirty="0">
                          <a:solidFill>
                            <a:schemeClr val="tx1"/>
                          </a:solidFill>
                          <a:effectLst/>
                          <a:latin typeface="Calibri" panose="020F0502020204030204" pitchFamily="34" charset="0"/>
                        </a:rPr>
                        <a:t>Turning Machines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1" i="0" u="none" strike="noStrike" dirty="0">
                          <a:solidFill>
                            <a:schemeClr val="tx1"/>
                          </a:solidFill>
                          <a:effectLst/>
                          <a:latin typeface="Calibri" panose="020F0502020204030204" pitchFamily="34" charset="0"/>
                        </a:rPr>
                        <a:t>Quantity</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1" i="0" u="none" strike="noStrike" dirty="0">
                          <a:solidFill>
                            <a:schemeClr val="tx1"/>
                          </a:solidFill>
                          <a:effectLst/>
                          <a:latin typeface="Calibri" panose="020F0502020204030204" pitchFamily="34" charset="0"/>
                        </a:rPr>
                        <a:t>Capabilities Description</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9547329"/>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Doosan 2100 Live Tooling Lathe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Length Between Centers: 550mm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Diameter (Min &amp; Max): Min 10mm, Max 200mm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Number of Axis: 3</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50mm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11526422"/>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Doosan 2600 Live Tooling Lathe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2</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Length Between Centers: 650mm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Diameter (Min &amp; Max): Min 20mm, Max 254mm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Number of Axis: 3</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80mm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1952436"/>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Doosan 3100 Live Tooling Lathe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Length Between Centers: 780mm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Diameter (Min &amp; Max): Min 20mm, Max 300mm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Number of Axis: 3</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100mm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80831285"/>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XYZ 425 SLY Manual or CNC  Lathe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Length Between Centers: 1000mm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Diameter (Min &amp; Max): Min 20mm, Max 300mm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Number of Axis: 2</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90mm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29577521"/>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 XYZ 1630 Manual or CNC  Lathe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Length Between Centers: 500mm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Diameter (Min &amp; Max): Max 200mm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Number of Axis: 2</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Spindle Thru Cap Diameter (max): 50mm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0864614"/>
                  </a:ext>
                </a:extLst>
              </a:tr>
            </a:tbl>
          </a:graphicData>
        </a:graphic>
      </p:graphicFrame>
      <p:grpSp>
        <p:nvGrpSpPr>
          <p:cNvPr id="2" name="Group 1">
            <a:extLst>
              <a:ext uri="{FF2B5EF4-FFF2-40B4-BE49-F238E27FC236}">
                <a16:creationId xmlns:a16="http://schemas.microsoft.com/office/drawing/2014/main" id="{2D2F97BB-6DFF-4599-A1BB-CC675271A6C6}"/>
              </a:ext>
            </a:extLst>
          </p:cNvPr>
          <p:cNvGrpSpPr/>
          <p:nvPr/>
        </p:nvGrpSpPr>
        <p:grpSpPr>
          <a:xfrm>
            <a:off x="608860" y="323712"/>
            <a:ext cx="3775970" cy="5439028"/>
            <a:chOff x="608860" y="323712"/>
            <a:chExt cx="3775970" cy="5439028"/>
          </a:xfrm>
        </p:grpSpPr>
        <p:sp>
          <p:nvSpPr>
            <p:cNvPr id="9" name="TextBox 8">
              <a:extLst>
                <a:ext uri="{FF2B5EF4-FFF2-40B4-BE49-F238E27FC236}">
                  <a16:creationId xmlns:a16="http://schemas.microsoft.com/office/drawing/2014/main" id="{8D1A52C6-66E2-4A2E-9F31-3FA769FC124F}"/>
                </a:ext>
              </a:extLst>
            </p:cNvPr>
            <p:cNvSpPr txBox="1"/>
            <p:nvPr/>
          </p:nvSpPr>
          <p:spPr>
            <a:xfrm>
              <a:off x="608860" y="323712"/>
              <a:ext cx="3775970" cy="461665"/>
            </a:xfrm>
            <a:prstGeom prst="rect">
              <a:avLst/>
            </a:prstGeom>
            <a:noFill/>
          </p:spPr>
          <p:txBody>
            <a:bodyPr wrap="none" rtlCol="0">
              <a:spAutoFit/>
            </a:bodyPr>
            <a:lstStyle/>
            <a:p>
              <a:r>
                <a:rPr lang="en-US" sz="2400" b="1" dirty="0"/>
                <a:t>Capabilities Matrix : Turning</a:t>
              </a:r>
              <a:endParaRPr lang="en-GB" sz="2400" b="1" dirty="0"/>
            </a:p>
          </p:txBody>
        </p:sp>
        <p:cxnSp>
          <p:nvCxnSpPr>
            <p:cNvPr id="10" name="Straight Connector 9">
              <a:extLst>
                <a:ext uri="{FF2B5EF4-FFF2-40B4-BE49-F238E27FC236}">
                  <a16:creationId xmlns:a16="http://schemas.microsoft.com/office/drawing/2014/main" id="{25D684C7-2A00-4F45-B11B-226D331E0E53}"/>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2" descr="See the source image">
              <a:extLst>
                <a:ext uri="{FF2B5EF4-FFF2-40B4-BE49-F238E27FC236}">
                  <a16:creationId xmlns:a16="http://schemas.microsoft.com/office/drawing/2014/main" id="{EADF323A-9568-4A9B-9B12-6C832D049EA5}"/>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9429" b="90286" l="7000" r="90000">
                          <a14:foregroundMark x1="31200" y1="90286" x2="11200" y2="79143"/>
                          <a14:foregroundMark x1="11200" y1="79143" x2="16000" y2="61714"/>
                          <a14:foregroundMark x1="20600" y1="9714" x2="42600" y2="11143"/>
                          <a14:foregroundMark x1="42600" y1="11143" x2="44000" y2="16286"/>
                          <a14:foregroundMark x1="87800" y1="72571" x2="90000" y2="56286"/>
                          <a14:foregroundMark x1="90000" y1="56286" x2="90000" y2="56286"/>
                          <a14:foregroundMark x1="7000" y1="82857" x2="9000" y2="61429"/>
                        </a14:backgroundRemoval>
                      </a14:imgEffect>
                    </a14:imgLayer>
                  </a14:imgProps>
                </a:ext>
                <a:ext uri="{28A0092B-C50C-407E-A947-70E740481C1C}">
                  <a14:useLocalDpi xmlns:a14="http://schemas.microsoft.com/office/drawing/2010/main"/>
                </a:ext>
              </a:extLst>
            </a:blip>
            <a:srcRect/>
            <a:stretch>
              <a:fillRect/>
            </a:stretch>
          </p:blipFill>
          <p:spPr bwMode="auto">
            <a:xfrm>
              <a:off x="706513" y="1691970"/>
              <a:ext cx="2320772" cy="1848197"/>
            </a:xfrm>
            <a:prstGeom prst="rect">
              <a:avLst/>
            </a:prstGeom>
            <a:extLst>
              <a:ext uri="{909E8E84-426E-40DD-AFC4-6F175D3DCCD1}">
                <a14:hiddenFill xmlns:a14="http://schemas.microsoft.com/office/drawing/2010/main">
                  <a:solidFill>
                    <a:srgbClr val="FFFFFF"/>
                  </a:solidFill>
                </a14:hiddenFill>
              </a:ext>
            </a:extLst>
          </p:spPr>
        </p:pic>
        <p:pic>
          <p:nvPicPr>
            <p:cNvPr id="12" name="Picture 4" descr="See the source image">
              <a:extLst>
                <a:ext uri="{FF2B5EF4-FFF2-40B4-BE49-F238E27FC236}">
                  <a16:creationId xmlns:a16="http://schemas.microsoft.com/office/drawing/2014/main" id="{EA0A4501-1429-46A9-8F0E-FADC5B41E270}"/>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067" b="90000" l="3467" r="97467">
                          <a14:foregroundMark x1="2733" y1="46867" x2="10067" y2="72867"/>
                          <a14:foregroundMark x1="10067" y1="72867" x2="29467" y2="84267"/>
                          <a14:foregroundMark x1="29467" y1="84267" x2="50000" y2="81133"/>
                          <a14:foregroundMark x1="50000" y1="81133" x2="69333" y2="89733"/>
                          <a14:foregroundMark x1="69333" y1="89733" x2="91067" y2="86733"/>
                          <a14:foregroundMark x1="91067" y1="86733" x2="97467" y2="34133"/>
                          <a14:foregroundMark x1="97467" y1="34133" x2="76867" y2="25600"/>
                          <a14:foregroundMark x1="76867" y1="25600" x2="64733" y2="14533"/>
                          <a14:foregroundMark x1="36267" y1="71333" x2="59467" y2="64800"/>
                          <a14:foregroundMark x1="59467" y1="64800" x2="60467" y2="56133"/>
                          <a14:foregroundMark x1="59267" y1="10600" x2="68667" y2="9133"/>
                          <a14:foregroundMark x1="7400" y1="51267" x2="10533" y2="50733"/>
                          <a14:foregroundMark x1="33133" y1="52200" x2="43267" y2="50267"/>
                          <a14:foregroundMark x1="58533" y1="30200" x2="37933" y2="32467"/>
                          <a14:foregroundMark x1="37933" y1="32467" x2="47200" y2="30667"/>
                          <a14:foregroundMark x1="35067" y1="31667" x2="55000" y2="38600"/>
                          <a14:foregroundMark x1="55000" y1="38600" x2="31267" y2="38000"/>
                          <a14:foregroundMark x1="31267" y1="38000" x2="34733" y2="38000"/>
                          <a14:foregroundMark x1="36267" y1="54200" x2="36667" y2="52733"/>
                          <a14:foregroundMark x1="3467" y1="52733" x2="3867" y2="55667"/>
                          <a14:foregroundMark x1="62400" y1="24333" x2="71733" y2="15000"/>
                        </a14:backgroundRemoval>
                      </a14:imgEffect>
                    </a14:imgLayer>
                  </a14:imgProps>
                </a:ext>
                <a:ext uri="{28A0092B-C50C-407E-A947-70E740481C1C}">
                  <a14:useLocalDpi xmlns:a14="http://schemas.microsoft.com/office/drawing/2010/main"/>
                </a:ext>
              </a:extLst>
            </a:blip>
            <a:srcRect/>
            <a:stretch>
              <a:fillRect/>
            </a:stretch>
          </p:blipFill>
          <p:spPr bwMode="auto">
            <a:xfrm>
              <a:off x="706513" y="3914542"/>
              <a:ext cx="2320772" cy="1848198"/>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236867375"/>
      </p:ext>
    </p:extLst>
  </p:cSld>
  <p:clrMapOvr>
    <a:masterClrMapping/>
  </p:clrMapOvr>
  <mc:AlternateContent xmlns:mc="http://schemas.openxmlformats.org/markup-compatibility/2006" xmlns:p14="http://schemas.microsoft.com/office/powerpoint/2010/main">
    <mc:Choice Requires="p14">
      <p:transition spd="med" p14:dur="700" advTm="17316">
        <p:fade/>
      </p:transition>
    </mc:Choice>
    <mc:Fallback xmlns="">
      <p:transition spd="med" advTm="173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163AAB-79B3-4E92-B5E8-7BD174A98DA2}"/>
              </a:ext>
            </a:extLst>
          </p:cNvPr>
          <p:cNvGraphicFramePr>
            <a:graphicFrameLocks noGrp="1"/>
          </p:cNvGraphicFramePr>
          <p:nvPr>
            <p:extLst>
              <p:ext uri="{D42A27DB-BD31-4B8C-83A1-F6EECF244321}">
                <p14:modId xmlns:p14="http://schemas.microsoft.com/office/powerpoint/2010/main" val="2111603103"/>
              </p:ext>
            </p:extLst>
          </p:nvPr>
        </p:nvGraphicFramePr>
        <p:xfrm>
          <a:off x="3968318" y="2154407"/>
          <a:ext cx="4915743" cy="3036010"/>
        </p:xfrm>
        <a:graphic>
          <a:graphicData uri="http://schemas.openxmlformats.org/drawingml/2006/table">
            <a:tbl>
              <a:tblPr/>
              <a:tblGrid>
                <a:gridCol w="1711334">
                  <a:extLst>
                    <a:ext uri="{9D8B030D-6E8A-4147-A177-3AD203B41FA5}">
                      <a16:colId xmlns:a16="http://schemas.microsoft.com/office/drawing/2014/main" val="3139390028"/>
                    </a:ext>
                  </a:extLst>
                </a:gridCol>
                <a:gridCol w="710837">
                  <a:extLst>
                    <a:ext uri="{9D8B030D-6E8A-4147-A177-3AD203B41FA5}">
                      <a16:colId xmlns:a16="http://schemas.microsoft.com/office/drawing/2014/main" val="1565648385"/>
                    </a:ext>
                  </a:extLst>
                </a:gridCol>
                <a:gridCol w="2493572">
                  <a:extLst>
                    <a:ext uri="{9D8B030D-6E8A-4147-A177-3AD203B41FA5}">
                      <a16:colId xmlns:a16="http://schemas.microsoft.com/office/drawing/2014/main" val="2610158460"/>
                    </a:ext>
                  </a:extLst>
                </a:gridCol>
              </a:tblGrid>
              <a:tr h="169233">
                <a:tc>
                  <a:txBody>
                    <a:bodyPr/>
                    <a:lstStyle/>
                    <a:p>
                      <a:pPr lvl="1" algn="l" fontAlgn="ctr"/>
                      <a:r>
                        <a:rPr lang="en-GB" sz="1000" b="1" i="0" u="none" strike="noStrike" dirty="0">
                          <a:solidFill>
                            <a:schemeClr val="tx1"/>
                          </a:solidFill>
                          <a:effectLst/>
                          <a:latin typeface="Calibri" panose="020F0502020204030204" pitchFamily="34" charset="0"/>
                        </a:rPr>
                        <a:t>Milling Machines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1" i="0" u="none" strike="noStrike" dirty="0">
                          <a:solidFill>
                            <a:schemeClr val="tx1"/>
                          </a:solidFill>
                          <a:effectLst/>
                          <a:latin typeface="Calibri" panose="020F0502020204030204" pitchFamily="34" charset="0"/>
                        </a:rPr>
                        <a:t>Quantity</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1" i="0" u="none" strike="noStrike" dirty="0">
                          <a:solidFill>
                            <a:schemeClr val="tx1"/>
                          </a:solidFill>
                          <a:effectLst/>
                          <a:latin typeface="Calibri" panose="020F0502020204030204" pitchFamily="34" charset="0"/>
                        </a:rPr>
                        <a:t>Capabilities Description</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5963417"/>
                  </a:ext>
                </a:extLst>
              </a:tr>
              <a:tr h="648727">
                <a:tc>
                  <a:txBody>
                    <a:bodyPr/>
                    <a:lstStyle/>
                    <a:p>
                      <a:pPr lvl="1" algn="l" fontAlgn="ctr"/>
                      <a:r>
                        <a:rPr lang="en-US" sz="1000" b="0" i="0" u="none" strike="noStrike" dirty="0">
                          <a:solidFill>
                            <a:schemeClr val="tx1"/>
                          </a:solidFill>
                          <a:effectLst/>
                          <a:latin typeface="Calibri" panose="020F0502020204030204" pitchFamily="34" charset="0"/>
                        </a:rPr>
                        <a:t>Mazak J600 Integrex Full CNC Machining Centre  </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Number of Axis: 5</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Length: 550mm</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Width: 750mm                                                                   Height: 450mm                                                                       Weight: 500kg                                                                           Max Dia: 730mm</a:t>
                      </a:r>
                    </a:p>
                  </a:txBody>
                  <a:tcPr marL="6196" marR="6196" marT="619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0794265"/>
                  </a:ext>
                </a:extLst>
              </a:tr>
              <a:tr h="648727">
                <a:tc>
                  <a:txBody>
                    <a:bodyPr/>
                    <a:lstStyle/>
                    <a:p>
                      <a:pPr lvl="1" algn="l" fontAlgn="ctr"/>
                      <a:r>
                        <a:rPr lang="en-GB" sz="1000" b="0" i="0" u="none" strike="noStrike" dirty="0">
                          <a:solidFill>
                            <a:schemeClr val="tx1"/>
                          </a:solidFill>
                          <a:effectLst/>
                          <a:latin typeface="Calibri" panose="020F0502020204030204" pitchFamily="34" charset="0"/>
                        </a:rPr>
                        <a:t>XYZ SMX 3500</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Number of Axis: 3</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Length (Min &amp; Max): Max 700mm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Width (Min &amp; Max): Max 400mm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Height (Min &amp; Max): Max 450mm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8159043"/>
                  </a:ext>
                </a:extLst>
              </a:tr>
              <a:tr h="648727">
                <a:tc>
                  <a:txBody>
                    <a:bodyPr/>
                    <a:lstStyle/>
                    <a:p>
                      <a:pPr lvl="1" algn="l" fontAlgn="ctr"/>
                      <a:r>
                        <a:rPr lang="en-GB" sz="1000" b="0" i="0" u="none" strike="noStrike" dirty="0">
                          <a:solidFill>
                            <a:schemeClr val="tx1"/>
                          </a:solidFill>
                          <a:effectLst/>
                          <a:latin typeface="Calibri" panose="020F0502020204030204" pitchFamily="34" charset="0"/>
                        </a:rPr>
                        <a:t>XYZ SMX 5000</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Number of Axis: 3</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Length (Min &amp; Max): Max 1400mm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Width (Min &amp; Max): Max 500mm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Height (Min &amp; Max): Max 450mm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6342015"/>
                  </a:ext>
                </a:extLst>
              </a:tr>
              <a:tr h="648727">
                <a:tc>
                  <a:txBody>
                    <a:bodyPr/>
                    <a:lstStyle/>
                    <a:p>
                      <a:pPr lvl="1" algn="l" fontAlgn="ctr"/>
                      <a:r>
                        <a:rPr lang="en-GB" sz="1000" b="0" i="0" u="none" strike="noStrike" dirty="0">
                          <a:solidFill>
                            <a:schemeClr val="tx1"/>
                          </a:solidFill>
                          <a:effectLst/>
                          <a:latin typeface="Calibri" panose="020F0502020204030204" pitchFamily="34" charset="0"/>
                        </a:rPr>
                        <a:t>Mazak 510 + 30 tool magazine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Number of Axis: 3</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Length (Min &amp; Max): Max 1300mm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Width (Min &amp; Max): Max 550mm</a:t>
                      </a:r>
                      <a:br>
                        <a:rPr lang="en-GB" sz="1000" b="0" i="0" u="none" strike="noStrike" dirty="0">
                          <a:solidFill>
                            <a:schemeClr val="tx1"/>
                          </a:solidFill>
                          <a:effectLst/>
                          <a:latin typeface="Calibri" panose="020F0502020204030204" pitchFamily="34" charset="0"/>
                        </a:rPr>
                      </a:br>
                      <a:r>
                        <a:rPr lang="en-GB" sz="1000" b="0" i="0" u="none" strike="noStrike" dirty="0">
                          <a:solidFill>
                            <a:schemeClr val="tx1"/>
                          </a:solidFill>
                          <a:effectLst/>
                          <a:latin typeface="Calibri" panose="020F0502020204030204" pitchFamily="34" charset="0"/>
                        </a:rPr>
                        <a:t>Height (Min &amp; Max): Max 570mm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31719682"/>
                  </a:ext>
                </a:extLst>
              </a:tr>
            </a:tbl>
          </a:graphicData>
        </a:graphic>
      </p:graphicFrame>
      <p:grpSp>
        <p:nvGrpSpPr>
          <p:cNvPr id="2" name="Group 1">
            <a:extLst>
              <a:ext uri="{FF2B5EF4-FFF2-40B4-BE49-F238E27FC236}">
                <a16:creationId xmlns:a16="http://schemas.microsoft.com/office/drawing/2014/main" id="{FE40524B-97E3-4CF1-A7DA-E579FCC9045B}"/>
              </a:ext>
            </a:extLst>
          </p:cNvPr>
          <p:cNvGrpSpPr/>
          <p:nvPr/>
        </p:nvGrpSpPr>
        <p:grpSpPr>
          <a:xfrm>
            <a:off x="560033" y="323712"/>
            <a:ext cx="3744390" cy="5949487"/>
            <a:chOff x="560033" y="323712"/>
            <a:chExt cx="3744390" cy="5949487"/>
          </a:xfrm>
        </p:grpSpPr>
        <p:sp>
          <p:nvSpPr>
            <p:cNvPr id="7" name="TextBox 6">
              <a:extLst>
                <a:ext uri="{FF2B5EF4-FFF2-40B4-BE49-F238E27FC236}">
                  <a16:creationId xmlns:a16="http://schemas.microsoft.com/office/drawing/2014/main" id="{003BAF3E-2A7F-4000-8213-7627B3644A6A}"/>
                </a:ext>
              </a:extLst>
            </p:cNvPr>
            <p:cNvSpPr txBox="1"/>
            <p:nvPr/>
          </p:nvSpPr>
          <p:spPr>
            <a:xfrm>
              <a:off x="608860" y="323712"/>
              <a:ext cx="3695563" cy="461665"/>
            </a:xfrm>
            <a:prstGeom prst="rect">
              <a:avLst/>
            </a:prstGeom>
            <a:noFill/>
          </p:spPr>
          <p:txBody>
            <a:bodyPr wrap="none" rtlCol="0">
              <a:spAutoFit/>
            </a:bodyPr>
            <a:lstStyle/>
            <a:p>
              <a:r>
                <a:rPr lang="en-US" sz="2400" b="1" dirty="0"/>
                <a:t>Capabilities Matrix : Milling</a:t>
              </a:r>
              <a:endParaRPr lang="en-GB" sz="2400" b="1" dirty="0"/>
            </a:p>
          </p:txBody>
        </p:sp>
        <p:cxnSp>
          <p:nvCxnSpPr>
            <p:cNvPr id="8" name="Straight Connector 7">
              <a:extLst>
                <a:ext uri="{FF2B5EF4-FFF2-40B4-BE49-F238E27FC236}">
                  <a16:creationId xmlns:a16="http://schemas.microsoft.com/office/drawing/2014/main" id="{ABDF3AA3-1FFB-40D1-98FB-10C52AE07DA5}"/>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074" name="Picture 2" descr="See the source image">
              <a:extLst>
                <a:ext uri="{FF2B5EF4-FFF2-40B4-BE49-F238E27FC236}">
                  <a16:creationId xmlns:a16="http://schemas.microsoft.com/office/drawing/2014/main" id="{88E0FF68-C1B4-4627-B17D-4D670E016956}"/>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8000" b="90300" l="4500" r="93200">
                          <a14:foregroundMark x1="4500" y1="58900" x2="12100" y2="60100"/>
                          <a14:foregroundMark x1="93300" y1="59300" x2="88800" y2="58900"/>
                          <a14:foregroundMark x1="63300" y1="90300" x2="36400" y2="90300"/>
                          <a14:foregroundMark x1="27300" y1="28000" x2="27300" y2="28000"/>
                          <a14:foregroundMark x1="31000" y1="25100" x2="31000" y2="25100"/>
                          <a14:foregroundMark x1="46600" y1="8800" x2="50800" y2="8000"/>
                        </a14:backgroundRemoval>
                      </a14:imgEffect>
                    </a14:imgLayer>
                  </a14:imgProps>
                </a:ext>
                <a:ext uri="{28A0092B-C50C-407E-A947-70E740481C1C}">
                  <a14:useLocalDpi xmlns:a14="http://schemas.microsoft.com/office/drawing/2010/main"/>
                </a:ext>
              </a:extLst>
            </a:blip>
            <a:srcRect/>
            <a:stretch>
              <a:fillRect/>
            </a:stretch>
          </p:blipFill>
          <p:spPr bwMode="auto">
            <a:xfrm>
              <a:off x="768658" y="4049656"/>
              <a:ext cx="2383655" cy="2223543"/>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1BAE0384-F9EA-4576-BCB3-C0CF47B3B70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033" y="1304039"/>
              <a:ext cx="2512381" cy="2525070"/>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139529190"/>
      </p:ext>
    </p:extLst>
  </p:cSld>
  <p:clrMapOvr>
    <a:masterClrMapping/>
  </p:clrMapOvr>
  <mc:AlternateContent xmlns:mc="http://schemas.openxmlformats.org/markup-compatibility/2006" xmlns:p14="http://schemas.microsoft.com/office/powerpoint/2010/main">
    <mc:Choice Requires="p14">
      <p:transition spd="med" p14:dur="700" advTm="17286">
        <p:fade/>
      </p:transition>
    </mc:Choice>
    <mc:Fallback xmlns="">
      <p:transition spd="med" advTm="1728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6EEA3D4-5C60-48FC-AAC1-D3031394C516}"/>
              </a:ext>
            </a:extLst>
          </p:cNvPr>
          <p:cNvGraphicFramePr>
            <a:graphicFrameLocks noGrp="1"/>
          </p:cNvGraphicFramePr>
          <p:nvPr>
            <p:extLst>
              <p:ext uri="{D42A27DB-BD31-4B8C-83A1-F6EECF244321}">
                <p14:modId xmlns:p14="http://schemas.microsoft.com/office/powerpoint/2010/main" val="2513194714"/>
              </p:ext>
            </p:extLst>
          </p:nvPr>
        </p:nvGraphicFramePr>
        <p:xfrm>
          <a:off x="4074852" y="1813909"/>
          <a:ext cx="4541733" cy="3250274"/>
        </p:xfrm>
        <a:graphic>
          <a:graphicData uri="http://schemas.openxmlformats.org/drawingml/2006/table">
            <a:tbl>
              <a:tblPr/>
              <a:tblGrid>
                <a:gridCol w="1803781">
                  <a:extLst>
                    <a:ext uri="{9D8B030D-6E8A-4147-A177-3AD203B41FA5}">
                      <a16:colId xmlns:a16="http://schemas.microsoft.com/office/drawing/2014/main" val="1578167325"/>
                    </a:ext>
                  </a:extLst>
                </a:gridCol>
                <a:gridCol w="508448">
                  <a:extLst>
                    <a:ext uri="{9D8B030D-6E8A-4147-A177-3AD203B41FA5}">
                      <a16:colId xmlns:a16="http://schemas.microsoft.com/office/drawing/2014/main" val="1402417780"/>
                    </a:ext>
                  </a:extLst>
                </a:gridCol>
                <a:gridCol w="2229504">
                  <a:extLst>
                    <a:ext uri="{9D8B030D-6E8A-4147-A177-3AD203B41FA5}">
                      <a16:colId xmlns:a16="http://schemas.microsoft.com/office/drawing/2014/main" val="293578777"/>
                    </a:ext>
                  </a:extLst>
                </a:gridCol>
              </a:tblGrid>
              <a:tr h="169233">
                <a:tc>
                  <a:txBody>
                    <a:bodyPr/>
                    <a:lstStyle/>
                    <a:p>
                      <a:pPr lvl="1" algn="l" fontAlgn="ctr"/>
                      <a:r>
                        <a:rPr lang="en-GB" sz="1000" b="1" i="0" u="none" strike="noStrike" dirty="0">
                          <a:solidFill>
                            <a:schemeClr val="tx1"/>
                          </a:solidFill>
                          <a:effectLst/>
                          <a:latin typeface="Calibri" panose="020F0502020204030204" pitchFamily="34" charset="0"/>
                        </a:rPr>
                        <a:t>Type of Inspections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1" i="0" u="none" strike="noStrike" dirty="0">
                          <a:solidFill>
                            <a:schemeClr val="tx1"/>
                          </a:solidFill>
                          <a:effectLst/>
                          <a:latin typeface="Calibri" panose="020F0502020204030204" pitchFamily="34" charset="0"/>
                        </a:rPr>
                        <a:t>Quantity</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1" i="0" u="none" strike="noStrike" dirty="0">
                          <a:solidFill>
                            <a:schemeClr val="tx1"/>
                          </a:solidFill>
                          <a:effectLst/>
                          <a:latin typeface="Calibri" panose="020F0502020204030204" pitchFamily="34" charset="0"/>
                        </a:rPr>
                        <a:t>Limitations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2473711"/>
                  </a:ext>
                </a:extLst>
              </a:tr>
              <a:tr h="317312">
                <a:tc>
                  <a:txBody>
                    <a:bodyPr/>
                    <a:lstStyle/>
                    <a:p>
                      <a:pPr lvl="1" algn="l" fontAlgn="ctr"/>
                      <a:r>
                        <a:rPr lang="en-GB" sz="1000" b="0" i="0" u="none" strike="noStrike" dirty="0">
                          <a:solidFill>
                            <a:schemeClr val="tx1"/>
                          </a:solidFill>
                          <a:effectLst/>
                          <a:latin typeface="Calibri" panose="020F0502020204030204" pitchFamily="34" charset="0"/>
                        </a:rPr>
                        <a:t>Pressure testing</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2000 KG weight Max. Water - 24000 psi Max, Nitrogen - 20000 psi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5518603"/>
                  </a:ext>
                </a:extLst>
              </a:tr>
              <a:tr h="169233">
                <a:tc>
                  <a:txBody>
                    <a:bodyPr/>
                    <a:lstStyle/>
                    <a:p>
                      <a:pPr lvl="1" algn="l" fontAlgn="ctr"/>
                      <a:r>
                        <a:rPr lang="en-GB" sz="1000" b="0" i="0" u="none" strike="noStrike">
                          <a:solidFill>
                            <a:schemeClr val="tx1"/>
                          </a:solidFill>
                          <a:effectLst/>
                          <a:latin typeface="Calibri" panose="020F0502020204030204" pitchFamily="34" charset="0"/>
                        </a:rPr>
                        <a:t>Dye/Liquid Penetrant Inspection</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4579287"/>
                  </a:ext>
                </a:extLst>
              </a:tr>
              <a:tr h="169233">
                <a:tc>
                  <a:txBody>
                    <a:bodyPr/>
                    <a:lstStyle/>
                    <a:p>
                      <a:pPr lvl="1" algn="l" fontAlgn="ctr"/>
                      <a:r>
                        <a:rPr lang="en-GB" sz="1000" b="0" i="0" u="none" strike="noStrike" dirty="0">
                          <a:solidFill>
                            <a:schemeClr val="tx1"/>
                          </a:solidFill>
                          <a:effectLst/>
                          <a:latin typeface="Calibri" panose="020F0502020204030204" pitchFamily="34" charset="0"/>
                        </a:rPr>
                        <a:t>Magnetic Particle Examination</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13711022"/>
                  </a:ext>
                </a:extLst>
              </a:tr>
              <a:tr h="169233">
                <a:tc>
                  <a:txBody>
                    <a:bodyPr/>
                    <a:lstStyle/>
                    <a:p>
                      <a:pPr lvl="1" algn="l" fontAlgn="ctr"/>
                      <a:r>
                        <a:rPr lang="en-GB" sz="1000" b="0" i="0" u="none" strike="noStrike" dirty="0">
                          <a:solidFill>
                            <a:schemeClr val="tx1"/>
                          </a:solidFill>
                          <a:effectLst/>
                          <a:latin typeface="Calibri" panose="020F0502020204030204" pitchFamily="34" charset="0"/>
                        </a:rPr>
                        <a:t>Ultrasonic Examination</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82826075"/>
                  </a:ext>
                </a:extLst>
              </a:tr>
              <a:tr h="169233">
                <a:tc>
                  <a:txBody>
                    <a:bodyPr/>
                    <a:lstStyle/>
                    <a:p>
                      <a:pPr lvl="1" algn="l" fontAlgn="ctr"/>
                      <a:r>
                        <a:rPr lang="en-GB" sz="1000" b="0" i="0" u="none" strike="noStrike" dirty="0">
                          <a:solidFill>
                            <a:schemeClr val="tx1"/>
                          </a:solidFill>
                          <a:effectLst/>
                          <a:latin typeface="Calibri" panose="020F0502020204030204" pitchFamily="34" charset="0"/>
                        </a:rPr>
                        <a:t>PMI Gun (material analysis) XL2 800</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8530161"/>
                  </a:ext>
                </a:extLst>
              </a:tr>
              <a:tr h="387826">
                <a:tc>
                  <a:txBody>
                    <a:bodyPr/>
                    <a:lstStyle/>
                    <a:p>
                      <a:pPr lvl="1" algn="l" fontAlgn="ctr"/>
                      <a:r>
                        <a:rPr lang="en-GB" sz="1000" b="0" i="0" u="none" strike="noStrike" dirty="0">
                          <a:solidFill>
                            <a:schemeClr val="tx1"/>
                          </a:solidFill>
                          <a:effectLst/>
                          <a:latin typeface="Calibri" panose="020F0502020204030204" pitchFamily="34" charset="0"/>
                        </a:rPr>
                        <a:t>Hardness Inspection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5</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US" sz="1000" b="0" i="0" u="none" strike="noStrike" dirty="0">
                          <a:solidFill>
                            <a:schemeClr val="tx1"/>
                          </a:solidFill>
                          <a:effectLst/>
                          <a:latin typeface="Calibri" panose="020F0502020204030204" pitchFamily="34" charset="0"/>
                        </a:rPr>
                        <a:t>2 x Avery - station</a:t>
                      </a:r>
                      <a:br>
                        <a:rPr lang="en-US" sz="1000" b="0" i="0" u="none" strike="noStrike" dirty="0">
                          <a:solidFill>
                            <a:schemeClr val="tx1"/>
                          </a:solidFill>
                          <a:effectLst/>
                          <a:latin typeface="Calibri" panose="020F0502020204030204" pitchFamily="34" charset="0"/>
                        </a:rPr>
                      </a:br>
                      <a:r>
                        <a:rPr lang="en-US" sz="1000" b="0" i="0" u="none" strike="noStrike" dirty="0">
                          <a:solidFill>
                            <a:schemeClr val="tx1"/>
                          </a:solidFill>
                          <a:effectLst/>
                          <a:latin typeface="Calibri" panose="020F0502020204030204" pitchFamily="34" charset="0"/>
                        </a:rPr>
                        <a:t>3 x Foundrax - portable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22098847"/>
                  </a:ext>
                </a:extLst>
              </a:tr>
              <a:tr h="768601">
                <a:tc>
                  <a:txBody>
                    <a:bodyPr/>
                    <a:lstStyle/>
                    <a:p>
                      <a:pPr lvl="1" algn="l" fontAlgn="ctr"/>
                      <a:r>
                        <a:rPr lang="en-GB" sz="1000" b="0" i="0" u="none" strike="noStrike" dirty="0">
                          <a:solidFill>
                            <a:schemeClr val="tx1"/>
                          </a:solidFill>
                          <a:effectLst/>
                          <a:latin typeface="Calibri" panose="020F0502020204030204" pitchFamily="34" charset="0"/>
                        </a:rPr>
                        <a:t>CMM Machine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2</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Zenith TOO - Max Size: 1000mm x1000mm x 800mm. Max Load: 1500kg                                     Axiom TOO - Max Size: 640mm x900mm x500mm. Max Load: 300kg</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1699543"/>
                  </a:ext>
                </a:extLst>
              </a:tr>
              <a:tr h="202727">
                <a:tc>
                  <a:txBody>
                    <a:bodyPr/>
                    <a:lstStyle/>
                    <a:p>
                      <a:pPr lvl="1" algn="l" fontAlgn="ctr"/>
                      <a:r>
                        <a:rPr lang="en-GB" sz="1000" b="1" i="0" u="none" strike="noStrike" dirty="0">
                          <a:solidFill>
                            <a:schemeClr val="tx1"/>
                          </a:solidFill>
                          <a:effectLst/>
                          <a:latin typeface="Calibri" panose="020F0502020204030204" pitchFamily="34" charset="0"/>
                        </a:rPr>
                        <a:t>Trimos</a:t>
                      </a:r>
                      <a:r>
                        <a:rPr lang="en-GB" sz="1000" b="0" i="0" u="none" strike="noStrike" dirty="0">
                          <a:solidFill>
                            <a:schemeClr val="tx1"/>
                          </a:solidFill>
                          <a:effectLst/>
                          <a:latin typeface="Calibri" panose="020F0502020204030204" pitchFamily="34" charset="0"/>
                        </a:rPr>
                        <a:t> TELMA 600</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Max length 600mm</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3031951"/>
                  </a:ext>
                </a:extLst>
              </a:tr>
            </a:tbl>
          </a:graphicData>
        </a:graphic>
      </p:graphicFrame>
      <p:grpSp>
        <p:nvGrpSpPr>
          <p:cNvPr id="2" name="Group 1">
            <a:extLst>
              <a:ext uri="{FF2B5EF4-FFF2-40B4-BE49-F238E27FC236}">
                <a16:creationId xmlns:a16="http://schemas.microsoft.com/office/drawing/2014/main" id="{6ED325B8-4F3D-437D-AA69-9560BC5FB461}"/>
              </a:ext>
            </a:extLst>
          </p:cNvPr>
          <p:cNvGrpSpPr/>
          <p:nvPr/>
        </p:nvGrpSpPr>
        <p:grpSpPr>
          <a:xfrm>
            <a:off x="608860" y="323712"/>
            <a:ext cx="4146007" cy="5981008"/>
            <a:chOff x="608860" y="323712"/>
            <a:chExt cx="4146007" cy="5981008"/>
          </a:xfrm>
        </p:grpSpPr>
        <p:sp>
          <p:nvSpPr>
            <p:cNvPr id="7" name="TextBox 6">
              <a:extLst>
                <a:ext uri="{FF2B5EF4-FFF2-40B4-BE49-F238E27FC236}">
                  <a16:creationId xmlns:a16="http://schemas.microsoft.com/office/drawing/2014/main" id="{35E8B1F8-F616-459C-8892-78A6280FF5D3}"/>
                </a:ext>
              </a:extLst>
            </p:cNvPr>
            <p:cNvSpPr txBox="1"/>
            <p:nvPr/>
          </p:nvSpPr>
          <p:spPr>
            <a:xfrm>
              <a:off x="608860" y="323712"/>
              <a:ext cx="4146007" cy="461665"/>
            </a:xfrm>
            <a:prstGeom prst="rect">
              <a:avLst/>
            </a:prstGeom>
            <a:noFill/>
          </p:spPr>
          <p:txBody>
            <a:bodyPr wrap="none" rtlCol="0">
              <a:spAutoFit/>
            </a:bodyPr>
            <a:lstStyle/>
            <a:p>
              <a:r>
                <a:rPr lang="en-US" sz="2400" b="1" dirty="0"/>
                <a:t>Capabilities Matrix : Inspection</a:t>
              </a:r>
              <a:endParaRPr lang="en-GB" sz="2400" b="1" dirty="0"/>
            </a:p>
          </p:txBody>
        </p:sp>
        <p:pic>
          <p:nvPicPr>
            <p:cNvPr id="6146" name="Picture 2" descr="See the source image">
              <a:extLst>
                <a:ext uri="{FF2B5EF4-FFF2-40B4-BE49-F238E27FC236}">
                  <a16:creationId xmlns:a16="http://schemas.microsoft.com/office/drawing/2014/main" id="{E441BB96-0F62-41C9-BA91-5EACC4DD73BB}"/>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2361" b="98176" l="1693" r="91667">
                          <a14:foregroundMark x1="31120" y1="8476" x2="35547" y2="6009"/>
                          <a14:foregroundMark x1="91667" y1="58691" x2="91667" y2="59120"/>
                          <a14:foregroundMark x1="3125" y1="60730" x2="9245" y2="78433"/>
                          <a14:foregroundMark x1="9245" y1="78433" x2="23698" y2="90558"/>
                          <a14:foregroundMark x1="23698" y1="90558" x2="45052" y2="86910"/>
                          <a14:foregroundMark x1="45052" y1="86910" x2="49870" y2="82511"/>
                          <a14:foregroundMark x1="5729" y1="82833" x2="5729" y2="67275"/>
                          <a14:foregroundMark x1="1693" y1="61803" x2="1693" y2="61803"/>
                          <a14:foregroundMark x1="32552" y1="2361" x2="38021" y2="2682"/>
                          <a14:foregroundMark x1="57943" y1="91416" x2="57943" y2="91416"/>
                          <a14:foregroundMark x1="29297" y1="98176" x2="29297" y2="98176"/>
                          <a14:backgroundMark x1="60417" y1="77146" x2="60417" y2="77146"/>
                          <a14:backgroundMark x1="60156" y1="83584" x2="60156" y2="83584"/>
                        </a14:backgroundRemoval>
                      </a14:imgEffect>
                    </a14:imgLayer>
                  </a14:imgProps>
                </a:ext>
                <a:ext uri="{28A0092B-C50C-407E-A947-70E740481C1C}">
                  <a14:useLocalDpi xmlns:a14="http://schemas.microsoft.com/office/drawing/2010/main"/>
                </a:ext>
              </a:extLst>
            </a:blip>
            <a:srcRect/>
            <a:stretch>
              <a:fillRect/>
            </a:stretch>
          </p:blipFill>
          <p:spPr bwMode="auto">
            <a:xfrm>
              <a:off x="967411" y="3641420"/>
              <a:ext cx="2465183" cy="2663300"/>
            </a:xfrm>
            <a:prstGeom prst="rect">
              <a:avLst/>
            </a:prstGeom>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E919A9D3-CCD7-4ABD-B03E-30BC40F6F9D0}"/>
                </a:ext>
              </a:extLst>
            </p:cNvPr>
            <p:cNvCxnSpPr/>
            <p:nvPr/>
          </p:nvCxnSpPr>
          <p:spPr>
            <a:xfrm>
              <a:off x="692459" y="77650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6149" name="Picture 5" descr="See the source image">
              <a:extLst>
                <a:ext uri="{FF2B5EF4-FFF2-40B4-BE49-F238E27FC236}">
                  <a16:creationId xmlns:a16="http://schemas.microsoft.com/office/drawing/2014/main" id="{160BD177-F5A3-4B87-A99F-FC984D32A71F}"/>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9832" b="89780" l="5000" r="95690">
                          <a14:foregroundMark x1="34397" y1="48512" x2="16552" y2="36740"/>
                          <a14:foregroundMark x1="16552" y1="36740" x2="5000" y2="60931"/>
                          <a14:foregroundMark x1="5000" y1="60931" x2="13276" y2="88357"/>
                          <a14:foregroundMark x1="13276" y1="88357" x2="19569" y2="51746"/>
                          <a14:foregroundMark x1="19569" y1="51746" x2="86121" y2="36740"/>
                          <a14:foregroundMark x1="86121" y1="36740" x2="89828" y2="46313"/>
                          <a14:foregroundMark x1="95690" y1="37516" x2="95345" y2="38163"/>
                        </a14:backgroundRemoval>
                      </a14:imgEffect>
                    </a14:imgLayer>
                  </a14:imgProps>
                </a:ext>
                <a:ext uri="{28A0092B-C50C-407E-A947-70E740481C1C}">
                  <a14:useLocalDpi xmlns:a14="http://schemas.microsoft.com/office/drawing/2010/main"/>
                </a:ext>
              </a:extLst>
            </a:blip>
            <a:srcRect/>
            <a:stretch>
              <a:fillRect/>
            </a:stretch>
          </p:blipFill>
          <p:spPr bwMode="auto">
            <a:xfrm>
              <a:off x="745914" y="1574212"/>
              <a:ext cx="2464738" cy="1642369"/>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584593620"/>
      </p:ext>
    </p:extLst>
  </p:cSld>
  <p:clrMapOvr>
    <a:masterClrMapping/>
  </p:clrMapOvr>
  <mc:AlternateContent xmlns:mc="http://schemas.openxmlformats.org/markup-compatibility/2006" xmlns:p14="http://schemas.microsoft.com/office/powerpoint/2010/main">
    <mc:Choice Requires="p14">
      <p:transition spd="med" p14:dur="700" advTm="16795">
        <p:fade/>
      </p:transition>
    </mc:Choice>
    <mc:Fallback xmlns="">
      <p:transition spd="med" advTm="167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3677200-385D-4666-BE02-1A739AFD3433}"/>
              </a:ext>
            </a:extLst>
          </p:cNvPr>
          <p:cNvGraphicFramePr>
            <a:graphicFrameLocks noGrp="1"/>
          </p:cNvGraphicFramePr>
          <p:nvPr>
            <p:extLst>
              <p:ext uri="{D42A27DB-BD31-4B8C-83A1-F6EECF244321}">
                <p14:modId xmlns:p14="http://schemas.microsoft.com/office/powerpoint/2010/main" val="1149950282"/>
              </p:ext>
            </p:extLst>
          </p:nvPr>
        </p:nvGraphicFramePr>
        <p:xfrm>
          <a:off x="3604333" y="2306769"/>
          <a:ext cx="5373788" cy="2082117"/>
        </p:xfrm>
        <a:graphic>
          <a:graphicData uri="http://schemas.openxmlformats.org/drawingml/2006/table">
            <a:tbl>
              <a:tblPr/>
              <a:tblGrid>
                <a:gridCol w="2134237">
                  <a:extLst>
                    <a:ext uri="{9D8B030D-6E8A-4147-A177-3AD203B41FA5}">
                      <a16:colId xmlns:a16="http://schemas.microsoft.com/office/drawing/2014/main" val="192718072"/>
                    </a:ext>
                  </a:extLst>
                </a:gridCol>
                <a:gridCol w="601597">
                  <a:extLst>
                    <a:ext uri="{9D8B030D-6E8A-4147-A177-3AD203B41FA5}">
                      <a16:colId xmlns:a16="http://schemas.microsoft.com/office/drawing/2014/main" val="414982533"/>
                    </a:ext>
                  </a:extLst>
                </a:gridCol>
                <a:gridCol w="2637954">
                  <a:extLst>
                    <a:ext uri="{9D8B030D-6E8A-4147-A177-3AD203B41FA5}">
                      <a16:colId xmlns:a16="http://schemas.microsoft.com/office/drawing/2014/main" val="4008366782"/>
                    </a:ext>
                  </a:extLst>
                </a:gridCol>
              </a:tblGrid>
              <a:tr h="176848">
                <a:tc>
                  <a:txBody>
                    <a:bodyPr/>
                    <a:lstStyle/>
                    <a:p>
                      <a:pPr lvl="1" algn="l" fontAlgn="ctr"/>
                      <a:r>
                        <a:rPr lang="en-GB" sz="1000" b="1" i="0" u="none" strike="noStrike" dirty="0">
                          <a:solidFill>
                            <a:schemeClr val="tx1"/>
                          </a:solidFill>
                          <a:effectLst/>
                          <a:latin typeface="Calibri" panose="020F0502020204030204" pitchFamily="34" charset="0"/>
                        </a:rPr>
                        <a:t>Other Capabilities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1" i="0" u="none" strike="noStrike" dirty="0">
                          <a:solidFill>
                            <a:schemeClr val="tx1"/>
                          </a:solidFill>
                          <a:effectLst/>
                          <a:latin typeface="Calibri" panose="020F0502020204030204" pitchFamily="34" charset="0"/>
                        </a:rPr>
                        <a:t>Quantity</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rtl="0" fontAlgn="t"/>
                      <a:r>
                        <a:rPr lang="en-GB" sz="1000" b="1" i="0" u="none" strike="noStrike" dirty="0">
                          <a:solidFill>
                            <a:schemeClr val="tx1"/>
                          </a:solidFill>
                          <a:effectLst/>
                          <a:latin typeface="Calibri" panose="020F0502020204030204" pitchFamily="34" charset="0"/>
                        </a:rPr>
                        <a:t>Max Capability</a:t>
                      </a:r>
                    </a:p>
                  </a:txBody>
                  <a:tcPr marL="84617" marR="7051" marT="70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49173779"/>
                  </a:ext>
                </a:extLst>
              </a:tr>
              <a:tr h="386855">
                <a:tc>
                  <a:txBody>
                    <a:bodyPr/>
                    <a:lstStyle/>
                    <a:p>
                      <a:pPr lvl="1" algn="l" fontAlgn="ctr"/>
                      <a:r>
                        <a:rPr lang="en-GB" sz="1000" b="0" i="0" u="none" strike="noStrike" dirty="0">
                          <a:solidFill>
                            <a:schemeClr val="tx1"/>
                          </a:solidFill>
                          <a:effectLst/>
                          <a:latin typeface="Calibri" panose="020F0502020204030204" pitchFamily="34" charset="0"/>
                        </a:rPr>
                        <a:t>Normalising oven (Carbolite furnace)</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rtl="0" fontAlgn="t"/>
                      <a:r>
                        <a:rPr lang="en-GB" sz="1000" b="0" i="0" u="none" strike="noStrike" dirty="0">
                          <a:solidFill>
                            <a:schemeClr val="tx1"/>
                          </a:solidFill>
                          <a:effectLst/>
                          <a:latin typeface="Calibri" panose="020F0502020204030204" pitchFamily="34" charset="0"/>
                        </a:rPr>
                        <a:t>600mmHx550mmWx900mmL or 600mm dia x 900mmL</a:t>
                      </a:r>
                    </a:p>
                  </a:txBody>
                  <a:tcPr marL="84617" marR="7051" marT="705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10043891"/>
                  </a:ext>
                </a:extLst>
              </a:tr>
              <a:tr h="707391">
                <a:tc>
                  <a:txBody>
                    <a:bodyPr/>
                    <a:lstStyle/>
                    <a:p>
                      <a:pPr lvl="1" algn="l" fontAlgn="ctr"/>
                      <a:r>
                        <a:rPr lang="en-GB" sz="1000" b="0" i="0" u="none" strike="noStrike" dirty="0">
                          <a:solidFill>
                            <a:schemeClr val="tx1"/>
                          </a:solidFill>
                          <a:effectLst/>
                          <a:latin typeface="Calibri" panose="020F0502020204030204" pitchFamily="34" charset="0"/>
                        </a:rPr>
                        <a:t>Wire cutting (EDM)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2</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1 - Sodick Premium ALC600G  </a:t>
                      </a:r>
                    </a:p>
                    <a:p>
                      <a:pPr lvl="1" algn="l" fontAlgn="ctr"/>
                      <a:r>
                        <a:rPr lang="en-GB" sz="1000" b="0" i="0" u="none" strike="noStrike" dirty="0">
                          <a:solidFill>
                            <a:schemeClr val="tx1"/>
                          </a:solidFill>
                          <a:effectLst/>
                          <a:latin typeface="Calibri" panose="020F0502020204030204" pitchFamily="34" charset="0"/>
                        </a:rPr>
                        <a:t>   600mmWx400mmLx500mmH                                                  </a:t>
                      </a:r>
                    </a:p>
                    <a:p>
                      <a:pPr lvl="1" algn="l" fontAlgn="ctr"/>
                      <a:r>
                        <a:rPr lang="en-GB" sz="1000" b="0" i="0" u="none" strike="noStrike" dirty="0">
                          <a:solidFill>
                            <a:schemeClr val="tx1"/>
                          </a:solidFill>
                          <a:effectLst/>
                          <a:latin typeface="Calibri" panose="020F0502020204030204" pitchFamily="34" charset="0"/>
                        </a:rPr>
                        <a:t>   1 - Sodick Premium ALC400G-   </a:t>
                      </a:r>
                    </a:p>
                    <a:p>
                      <a:pPr lvl="1" algn="l" fontAlgn="ctr"/>
                      <a:r>
                        <a:rPr lang="en-GB" sz="1000" b="0" i="0" u="none" strike="noStrike" dirty="0">
                          <a:solidFill>
                            <a:schemeClr val="tx1"/>
                          </a:solidFill>
                          <a:effectLst/>
                          <a:latin typeface="Calibri" panose="020F0502020204030204" pitchFamily="34" charset="0"/>
                        </a:rPr>
                        <a:t>   400mmWx320mmLx250mmH</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0464889"/>
                  </a:ext>
                </a:extLst>
              </a:tr>
              <a:tr h="485140">
                <a:tc>
                  <a:txBody>
                    <a:bodyPr/>
                    <a:lstStyle/>
                    <a:p>
                      <a:pPr lvl="1" algn="l" fontAlgn="ctr"/>
                      <a:r>
                        <a:rPr lang="en-GB" sz="1000" b="0" i="0" u="none" strike="noStrike" dirty="0">
                          <a:solidFill>
                            <a:schemeClr val="tx1"/>
                          </a:solidFill>
                          <a:effectLst/>
                          <a:latin typeface="Calibri" panose="020F0502020204030204" pitchFamily="34" charset="0"/>
                        </a:rPr>
                        <a:t>Marking  &amp; Engraving</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en-GB" sz="1000" b="0" i="0" u="none" strike="noStrike" dirty="0">
                          <a:solidFill>
                            <a:schemeClr val="tx1"/>
                          </a:solidFill>
                          <a:effectLst/>
                          <a:latin typeface="Calibri" panose="020F0502020204030204" pitchFamily="34" charset="0"/>
                        </a:rPr>
                        <a:t>2</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lvl="1" algn="l" fontAlgn="ctr"/>
                      <a:r>
                        <a:rPr lang="en-GB" sz="1000" b="0" i="0" u="none" strike="noStrike" dirty="0">
                          <a:solidFill>
                            <a:schemeClr val="tx1"/>
                          </a:solidFill>
                          <a:effectLst/>
                          <a:latin typeface="Calibri" panose="020F0502020204030204" pitchFamily="34" charset="0"/>
                        </a:rPr>
                        <a:t>  PRO PEN P5000 + 1 3rd Axis                                             </a:t>
                      </a:r>
                    </a:p>
                    <a:p>
                      <a:pPr lvl="1" algn="l" fontAlgn="ctr"/>
                      <a:r>
                        <a:rPr lang="en-GB" sz="1000" b="0" i="0" u="none" strike="noStrike" dirty="0">
                          <a:solidFill>
                            <a:schemeClr val="tx1"/>
                          </a:solidFill>
                          <a:effectLst/>
                          <a:latin typeface="Calibri" panose="020F0502020204030204" pitchFamily="34" charset="0"/>
                        </a:rPr>
                        <a:t>  Vibro engraving, Labels + Manual   </a:t>
                      </a:r>
                    </a:p>
                    <a:p>
                      <a:pPr lvl="1" algn="l" fontAlgn="ctr"/>
                      <a:r>
                        <a:rPr lang="en-GB" sz="1000" b="0" i="0" u="none" strike="noStrike" dirty="0">
                          <a:solidFill>
                            <a:schemeClr val="tx1"/>
                          </a:solidFill>
                          <a:effectLst/>
                          <a:latin typeface="Calibri" panose="020F0502020204030204" pitchFamily="34" charset="0"/>
                        </a:rPr>
                        <a:t>  stamping</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6498343"/>
                  </a:ext>
                </a:extLst>
              </a:tr>
              <a:tr h="325883">
                <a:tc>
                  <a:txBody>
                    <a:bodyPr/>
                    <a:lstStyle/>
                    <a:p>
                      <a:pPr lvl="1" algn="l" fontAlgn="ctr"/>
                      <a:r>
                        <a:rPr lang="en-GB" sz="1000" b="0" i="0" u="none" strike="noStrike" dirty="0">
                          <a:solidFill>
                            <a:schemeClr val="tx1"/>
                          </a:solidFill>
                          <a:effectLst/>
                          <a:latin typeface="Calibri" panose="020F0502020204030204" pitchFamily="34" charset="0"/>
                        </a:rPr>
                        <a:t>Dedicated Clean Room assembly facilities</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000" b="0" i="0" u="none" strike="noStrike">
                          <a:solidFill>
                            <a:schemeClr val="tx1"/>
                          </a:solidFill>
                          <a:effectLst/>
                          <a:latin typeface="Calibri" panose="020F0502020204030204" pitchFamily="34" charset="0"/>
                        </a:rPr>
                        <a:t>1</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000" b="0" i="0" u="none" strike="noStrike" dirty="0">
                          <a:solidFill>
                            <a:schemeClr val="tx1"/>
                          </a:solidFill>
                          <a:effectLst/>
                          <a:latin typeface="Calibri" panose="020F0502020204030204" pitchFamily="34" charset="0"/>
                        </a:rPr>
                        <a:t> </a:t>
                      </a:r>
                    </a:p>
                  </a:txBody>
                  <a:tcPr marL="7051" marR="7051" marT="705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28889901"/>
                  </a:ext>
                </a:extLst>
              </a:tr>
            </a:tbl>
          </a:graphicData>
        </a:graphic>
      </p:graphicFrame>
      <p:grpSp>
        <p:nvGrpSpPr>
          <p:cNvPr id="2" name="Group 1">
            <a:extLst>
              <a:ext uri="{FF2B5EF4-FFF2-40B4-BE49-F238E27FC236}">
                <a16:creationId xmlns:a16="http://schemas.microsoft.com/office/drawing/2014/main" id="{76CF664D-2422-4C0B-B245-E7A3E22849D1}"/>
              </a:ext>
            </a:extLst>
          </p:cNvPr>
          <p:cNvGrpSpPr/>
          <p:nvPr/>
        </p:nvGrpSpPr>
        <p:grpSpPr>
          <a:xfrm>
            <a:off x="608860" y="323712"/>
            <a:ext cx="3661299" cy="5597694"/>
            <a:chOff x="608860" y="323712"/>
            <a:chExt cx="3661299" cy="5597694"/>
          </a:xfrm>
        </p:grpSpPr>
        <p:sp>
          <p:nvSpPr>
            <p:cNvPr id="7" name="TextBox 6">
              <a:extLst>
                <a:ext uri="{FF2B5EF4-FFF2-40B4-BE49-F238E27FC236}">
                  <a16:creationId xmlns:a16="http://schemas.microsoft.com/office/drawing/2014/main" id="{CA6DFB39-9359-4A41-8C62-B3E97C6E5FF4}"/>
                </a:ext>
              </a:extLst>
            </p:cNvPr>
            <p:cNvSpPr txBox="1"/>
            <p:nvPr/>
          </p:nvSpPr>
          <p:spPr>
            <a:xfrm>
              <a:off x="608860" y="323712"/>
              <a:ext cx="3559308" cy="461665"/>
            </a:xfrm>
            <a:prstGeom prst="rect">
              <a:avLst/>
            </a:prstGeom>
            <a:noFill/>
          </p:spPr>
          <p:txBody>
            <a:bodyPr wrap="none" rtlCol="0">
              <a:spAutoFit/>
            </a:bodyPr>
            <a:lstStyle/>
            <a:p>
              <a:r>
                <a:rPr lang="en-US" sz="2400" b="1" dirty="0"/>
                <a:t>Capabilities Matrix : Other</a:t>
              </a:r>
              <a:endParaRPr lang="en-GB" sz="2400" b="1" dirty="0"/>
            </a:p>
          </p:txBody>
        </p:sp>
        <p:cxnSp>
          <p:nvCxnSpPr>
            <p:cNvPr id="8" name="Straight Connector 7">
              <a:extLst>
                <a:ext uri="{FF2B5EF4-FFF2-40B4-BE49-F238E27FC236}">
                  <a16:creationId xmlns:a16="http://schemas.microsoft.com/office/drawing/2014/main" id="{C45EC4B4-D87F-4B86-A06B-8BFDFD5C972B}"/>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5122" name="Picture 2" descr="See the source image">
              <a:extLst>
                <a:ext uri="{FF2B5EF4-FFF2-40B4-BE49-F238E27FC236}">
                  <a16:creationId xmlns:a16="http://schemas.microsoft.com/office/drawing/2014/main" id="{B5459EB0-DDA7-4833-8D91-E730AD2B0172}"/>
                </a:ext>
              </a:extLst>
            </p:cNvPr>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690239" y="1440957"/>
              <a:ext cx="2517559" cy="2055616"/>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descr="See the source image">
              <a:extLst>
                <a:ext uri="{FF2B5EF4-FFF2-40B4-BE49-F238E27FC236}">
                  <a16:creationId xmlns:a16="http://schemas.microsoft.com/office/drawing/2014/main" id="{00271193-6F06-4FE5-B92B-88B2B2C80D65}"/>
                </a:ext>
              </a:extLst>
            </p:cNvPr>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3750" b="99583" l="7119" r="90000">
                          <a14:foregroundMark x1="7119" y1="34792" x2="16102" y2="54167"/>
                          <a14:foregroundMark x1="30000" y1="5625" x2="35593" y2="82500"/>
                          <a14:foregroundMark x1="35593" y1="82500" x2="42034" y2="59583"/>
                          <a14:foregroundMark x1="42034" y1="59583" x2="39322" y2="92917"/>
                          <a14:foregroundMark x1="34237" y1="97708" x2="31017" y2="73333"/>
                          <a14:foregroundMark x1="31017" y1="73333" x2="44746" y2="89583"/>
                          <a14:foregroundMark x1="44746" y1="89583" x2="37458" y2="97292"/>
                          <a14:foregroundMark x1="17797" y1="53750" x2="22712" y2="30833"/>
                          <a14:foregroundMark x1="22712" y1="30833" x2="20678" y2="53958"/>
                          <a14:foregroundMark x1="20678" y1="53958" x2="21356" y2="54583"/>
                          <a14:foregroundMark x1="31017" y1="3958" x2="47288" y2="3958"/>
                          <a14:foregroundMark x1="70847" y1="84583" x2="90339" y2="77292"/>
                          <a14:foregroundMark x1="90339" y1="77292" x2="84068" y2="99583"/>
                          <a14:foregroundMark x1="84068" y1="99583" x2="83729" y2="79792"/>
                        </a14:backgroundRemoval>
                      </a14:imgEffect>
                    </a14:imgLayer>
                  </a14:imgProps>
                </a:ext>
                <a:ext uri="{28A0092B-C50C-407E-A947-70E740481C1C}">
                  <a14:useLocalDpi xmlns:a14="http://schemas.microsoft.com/office/drawing/2010/main"/>
                </a:ext>
              </a:extLst>
            </a:blip>
            <a:srcRect/>
            <a:stretch>
              <a:fillRect/>
            </a:stretch>
          </p:blipFill>
          <p:spPr bwMode="auto">
            <a:xfrm>
              <a:off x="699375" y="3865790"/>
              <a:ext cx="2526695" cy="2055616"/>
            </a:xfrm>
            <a:prstGeom prst="rect">
              <a:avLst/>
            </a:prstGeom>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820668428"/>
      </p:ext>
    </p:extLst>
  </p:cSld>
  <p:clrMapOvr>
    <a:masterClrMapping/>
  </p:clrMapOvr>
  <mc:AlternateContent xmlns:mc="http://schemas.openxmlformats.org/markup-compatibility/2006" xmlns:p14="http://schemas.microsoft.com/office/powerpoint/2010/main">
    <mc:Choice Requires="p14">
      <p:transition spd="med" p14:dur="700" advTm="15504">
        <p:fade/>
      </p:transition>
    </mc:Choice>
    <mc:Fallback xmlns="">
      <p:transition spd="med" advTm="155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601DE0B-5CDF-4E45-B866-11EDCF1997C3}"/>
              </a:ext>
            </a:extLst>
          </p:cNvPr>
          <p:cNvGrpSpPr/>
          <p:nvPr/>
        </p:nvGrpSpPr>
        <p:grpSpPr>
          <a:xfrm>
            <a:off x="608860" y="323712"/>
            <a:ext cx="7630322" cy="6534288"/>
            <a:chOff x="608860" y="323712"/>
            <a:chExt cx="7630322" cy="6534288"/>
          </a:xfrm>
        </p:grpSpPr>
        <p:sp>
          <p:nvSpPr>
            <p:cNvPr id="7" name="TextBox 6">
              <a:extLst>
                <a:ext uri="{FF2B5EF4-FFF2-40B4-BE49-F238E27FC236}">
                  <a16:creationId xmlns:a16="http://schemas.microsoft.com/office/drawing/2014/main" id="{CA6DFB39-9359-4A41-8C62-B3E97C6E5FF4}"/>
                </a:ext>
              </a:extLst>
            </p:cNvPr>
            <p:cNvSpPr txBox="1"/>
            <p:nvPr/>
          </p:nvSpPr>
          <p:spPr>
            <a:xfrm>
              <a:off x="608860" y="323712"/>
              <a:ext cx="3102131" cy="461665"/>
            </a:xfrm>
            <a:prstGeom prst="rect">
              <a:avLst/>
            </a:prstGeom>
            <a:noFill/>
          </p:spPr>
          <p:txBody>
            <a:bodyPr wrap="none" rtlCol="0">
              <a:spAutoFit/>
            </a:bodyPr>
            <a:lstStyle/>
            <a:p>
              <a:r>
                <a:rPr lang="en-US" sz="2400" b="1" dirty="0"/>
                <a:t>Chappell Engineering  </a:t>
              </a:r>
              <a:endParaRPr lang="en-GB" sz="2400" b="1" dirty="0"/>
            </a:p>
          </p:txBody>
        </p:sp>
        <p:cxnSp>
          <p:nvCxnSpPr>
            <p:cNvPr id="8" name="Straight Connector 7">
              <a:extLst>
                <a:ext uri="{FF2B5EF4-FFF2-40B4-BE49-F238E27FC236}">
                  <a16:creationId xmlns:a16="http://schemas.microsoft.com/office/drawing/2014/main" id="{C45EC4B4-D87F-4B86-A06B-8BFDFD5C972B}"/>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C6734D0-0E90-4FDE-A6FF-1C2CC12360D0}"/>
                </a:ext>
              </a:extLst>
            </p:cNvPr>
            <p:cNvSpPr txBox="1"/>
            <p:nvPr/>
          </p:nvSpPr>
          <p:spPr>
            <a:xfrm>
              <a:off x="1666818" y="1102578"/>
              <a:ext cx="6572364" cy="5755422"/>
            </a:xfrm>
            <a:prstGeom prst="rect">
              <a:avLst/>
            </a:prstGeom>
            <a:solidFill>
              <a:schemeClr val="bg1">
                <a:alpha val="87000"/>
              </a:schemeClr>
            </a:solidFill>
          </p:spPr>
          <p:txBody>
            <a:bodyPr wrap="square" rtlCol="0">
              <a:spAutoFit/>
            </a:bodyPr>
            <a:lstStyle/>
            <a:p>
              <a:pPr marL="285750" indent="-285750">
                <a:buFont typeface="Arial" panose="020B0604020202020204" pitchFamily="34" charset="0"/>
                <a:buChar char="•"/>
              </a:pPr>
              <a:r>
                <a:rPr lang="en-US" sz="1600" dirty="0"/>
                <a:t>Proven heritage of 50 years in one of the worlds most demanding industrial sectors.</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Continuous investment to ensure expectations and capabilities are and remain aligned.</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Highly experienced and skilled team focused on competitively delivering on commitments for Quality, Cost and Delivery.</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Comprehensive network of accredited vendors for heat treatment, electroplating and specialist coatings.</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Extended scope of in-house capabilities delivering value added services without risk and delay.</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Strong and demonstratable credentials in Quality, Health&amp; Safety and Environment.</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Management culture based on traditional values and a willingness to work in partnership with its customers.</a:t>
              </a:r>
            </a:p>
            <a:p>
              <a:pPr marL="285750" indent="-285750">
                <a:buFont typeface="Arial" panose="020B0604020202020204" pitchFamily="34" charset="0"/>
                <a:buChar char="•"/>
              </a:pPr>
              <a:endParaRPr lang="en-US" sz="1100" dirty="0"/>
            </a:p>
            <a:p>
              <a:pPr marL="285750" indent="-285750">
                <a:buFont typeface="Arial" panose="020B0604020202020204" pitchFamily="34" charset="0"/>
                <a:buChar char="•"/>
              </a:pPr>
              <a:r>
                <a:rPr lang="en-US" sz="1600" dirty="0"/>
                <a:t>Strategic positioning next to the M5 providing smooth transportation links for road, rail and air. </a:t>
              </a:r>
            </a:p>
            <a:p>
              <a:endParaRPr lang="en-US" sz="1600" dirty="0"/>
            </a:p>
            <a:p>
              <a:pPr marL="285750" indent="-285750">
                <a:buFont typeface="Arial" panose="020B0604020202020204" pitchFamily="34" charset="0"/>
                <a:buChar char="•"/>
              </a:pPr>
              <a:endParaRPr lang="en-US" sz="800" dirty="0"/>
            </a:p>
          </p:txBody>
        </p:sp>
      </p:grpSp>
    </p:spTree>
    <p:custDataLst>
      <p:tags r:id="rId1"/>
    </p:custDataLst>
    <p:extLst>
      <p:ext uri="{BB962C8B-B14F-4D97-AF65-F5344CB8AC3E}">
        <p14:creationId xmlns:p14="http://schemas.microsoft.com/office/powerpoint/2010/main" val="2859204154"/>
      </p:ext>
    </p:extLst>
  </p:cSld>
  <p:clrMapOvr>
    <a:masterClrMapping/>
  </p:clrMapOvr>
  <mc:AlternateContent xmlns:mc="http://schemas.openxmlformats.org/markup-compatibility/2006" xmlns:p14="http://schemas.microsoft.com/office/powerpoint/2010/main">
    <mc:Choice Requires="p14">
      <p:transition spd="med" p14:dur="700" advTm="16393">
        <p:fade/>
      </p:transition>
    </mc:Choice>
    <mc:Fallback xmlns="">
      <p:transition spd="med" advTm="1639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ADB12E-8D9E-452F-96AB-157784A0E67A}"/>
              </a:ext>
            </a:extLst>
          </p:cNvPr>
          <p:cNvGrpSpPr/>
          <p:nvPr/>
        </p:nvGrpSpPr>
        <p:grpSpPr>
          <a:xfrm>
            <a:off x="503991" y="417338"/>
            <a:ext cx="7269246" cy="5323190"/>
            <a:chOff x="503991" y="417338"/>
            <a:chExt cx="7269246" cy="5323190"/>
          </a:xfrm>
        </p:grpSpPr>
        <p:sp>
          <p:nvSpPr>
            <p:cNvPr id="11" name="TextBox 10">
              <a:extLst>
                <a:ext uri="{FF2B5EF4-FFF2-40B4-BE49-F238E27FC236}">
                  <a16:creationId xmlns:a16="http://schemas.microsoft.com/office/drawing/2014/main" id="{5E978DD3-1895-4595-8E71-59F01326BB16}"/>
                </a:ext>
              </a:extLst>
            </p:cNvPr>
            <p:cNvSpPr txBox="1"/>
            <p:nvPr/>
          </p:nvSpPr>
          <p:spPr>
            <a:xfrm>
              <a:off x="1761576" y="2401025"/>
              <a:ext cx="3161929" cy="2308324"/>
            </a:xfrm>
            <a:prstGeom prst="rect">
              <a:avLst/>
            </a:prstGeom>
            <a:noFill/>
          </p:spPr>
          <p:txBody>
            <a:bodyPr wrap="square" rtlCol="0">
              <a:spAutoFit/>
            </a:bodyPr>
            <a:lstStyle/>
            <a:p>
              <a:pPr algn="r"/>
              <a:r>
                <a:rPr lang="en-US" dirty="0"/>
                <a:t>Unit 2 Brunel Way</a:t>
              </a:r>
            </a:p>
            <a:p>
              <a:pPr algn="r"/>
              <a:r>
                <a:rPr lang="en-US" dirty="0"/>
                <a:t>Stroudwater Business Park</a:t>
              </a:r>
            </a:p>
            <a:p>
              <a:pPr algn="r"/>
              <a:r>
                <a:rPr lang="en-US" dirty="0"/>
                <a:t>Stonehouse</a:t>
              </a:r>
            </a:p>
            <a:p>
              <a:pPr algn="r"/>
              <a:r>
                <a:rPr lang="en-US" dirty="0"/>
                <a:t>Gloucestershire</a:t>
              </a:r>
            </a:p>
            <a:p>
              <a:pPr algn="r"/>
              <a:r>
                <a:rPr lang="en-US" dirty="0"/>
                <a:t>GL10 3SX, United Kingdom</a:t>
              </a:r>
            </a:p>
            <a:p>
              <a:pPr algn="r"/>
              <a:r>
                <a:rPr lang="en-US" dirty="0"/>
                <a:t>+44 (0) 1453 825 613</a:t>
              </a:r>
            </a:p>
            <a:p>
              <a:pPr algn="r"/>
              <a:r>
                <a:rPr lang="en-US" dirty="0"/>
                <a:t>enquiries@chappelleng.com</a:t>
              </a:r>
            </a:p>
            <a:p>
              <a:pPr algn="r"/>
              <a:r>
                <a:rPr lang="en-US" dirty="0"/>
                <a:t>www.chappelleng.com</a:t>
              </a:r>
            </a:p>
          </p:txBody>
        </p:sp>
        <p:sp>
          <p:nvSpPr>
            <p:cNvPr id="3" name="TextBox 2">
              <a:extLst>
                <a:ext uri="{FF2B5EF4-FFF2-40B4-BE49-F238E27FC236}">
                  <a16:creationId xmlns:a16="http://schemas.microsoft.com/office/drawing/2014/main" id="{2271F5A0-673B-4925-99BB-275F15DE897D}"/>
                </a:ext>
              </a:extLst>
            </p:cNvPr>
            <p:cNvSpPr txBox="1"/>
            <p:nvPr/>
          </p:nvSpPr>
          <p:spPr>
            <a:xfrm>
              <a:off x="5038915" y="2396690"/>
              <a:ext cx="2734322" cy="2423740"/>
            </a:xfrm>
            <a:prstGeom prst="rect">
              <a:avLst/>
            </a:prstGeom>
            <a:noFill/>
          </p:spPr>
          <p:txBody>
            <a:bodyPr wrap="square" rtlCol="0">
              <a:spAutoFit/>
            </a:bodyPr>
            <a:lstStyle/>
            <a:p>
              <a:r>
                <a:rPr lang="en-US" dirty="0"/>
                <a:t>Contacts:</a:t>
              </a:r>
            </a:p>
            <a:p>
              <a:endParaRPr lang="en-US" sz="700" dirty="0"/>
            </a:p>
            <a:p>
              <a:r>
                <a:rPr lang="en-US" dirty="0"/>
                <a:t>Nigel Sealey:</a:t>
              </a:r>
            </a:p>
            <a:p>
              <a:r>
                <a:rPr lang="en-US" dirty="0"/>
                <a:t>Business Development</a:t>
              </a:r>
            </a:p>
            <a:p>
              <a:endParaRPr lang="en-US" sz="700" dirty="0"/>
            </a:p>
            <a:p>
              <a:r>
                <a:rPr lang="en-US" dirty="0"/>
                <a:t>Sharon Phillips:</a:t>
              </a:r>
            </a:p>
            <a:p>
              <a:r>
                <a:rPr lang="en-US" dirty="0"/>
                <a:t>CEO</a:t>
              </a:r>
            </a:p>
            <a:p>
              <a:endParaRPr lang="en-US" sz="600" dirty="0"/>
            </a:p>
            <a:p>
              <a:r>
                <a:rPr lang="en-US" dirty="0"/>
                <a:t>Jim Chappell:</a:t>
              </a:r>
            </a:p>
            <a:p>
              <a:r>
                <a:rPr lang="en-US" dirty="0"/>
                <a:t>Managing Director</a:t>
              </a:r>
              <a:endParaRPr lang="en-GB" dirty="0"/>
            </a:p>
          </p:txBody>
        </p:sp>
        <p:sp>
          <p:nvSpPr>
            <p:cNvPr id="4" name="TextBox 3">
              <a:extLst>
                <a:ext uri="{FF2B5EF4-FFF2-40B4-BE49-F238E27FC236}">
                  <a16:creationId xmlns:a16="http://schemas.microsoft.com/office/drawing/2014/main" id="{84C1EB27-6177-4C08-B6F8-8B3F86F8FF85}"/>
                </a:ext>
              </a:extLst>
            </p:cNvPr>
            <p:cNvSpPr txBox="1"/>
            <p:nvPr/>
          </p:nvSpPr>
          <p:spPr>
            <a:xfrm>
              <a:off x="2076822" y="5278863"/>
              <a:ext cx="5490286" cy="461665"/>
            </a:xfrm>
            <a:prstGeom prst="rect">
              <a:avLst/>
            </a:prstGeom>
            <a:noFill/>
          </p:spPr>
          <p:txBody>
            <a:bodyPr wrap="none" rtlCol="0">
              <a:spAutoFit/>
            </a:bodyPr>
            <a:lstStyle/>
            <a:p>
              <a:r>
                <a:rPr lang="en-US" sz="2400" dirty="0"/>
                <a:t>Traditional Values : Tomorrows Technology</a:t>
              </a:r>
              <a:endParaRPr lang="en-GB" sz="2400" dirty="0"/>
            </a:p>
          </p:txBody>
        </p:sp>
        <p:cxnSp>
          <p:nvCxnSpPr>
            <p:cNvPr id="6" name="Straight Connector 5">
              <a:extLst>
                <a:ext uri="{FF2B5EF4-FFF2-40B4-BE49-F238E27FC236}">
                  <a16:creationId xmlns:a16="http://schemas.microsoft.com/office/drawing/2014/main" id="{E2FB53E7-B84E-48A3-BD8E-7B0B6328B928}"/>
                </a:ext>
              </a:extLst>
            </p:cNvPr>
            <p:cNvCxnSpPr/>
            <p:nvPr/>
          </p:nvCxnSpPr>
          <p:spPr>
            <a:xfrm>
              <a:off x="1974176" y="5278863"/>
              <a:ext cx="5592932"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Logo, company name&#10;&#10;Description automatically generated">
              <a:extLst>
                <a:ext uri="{FF2B5EF4-FFF2-40B4-BE49-F238E27FC236}">
                  <a16:creationId xmlns:a16="http://schemas.microsoft.com/office/drawing/2014/main" id="{E152F56E-6391-47A0-8924-267C2EDA03F6}"/>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03991" y="417338"/>
              <a:ext cx="3145662" cy="1132620"/>
            </a:xfrm>
            <a:prstGeom prst="rect">
              <a:avLst/>
            </a:prstGeom>
            <a:effectLst>
              <a:glow rad="25400">
                <a:schemeClr val="tx1">
                  <a:alpha val="41000"/>
                </a:schemeClr>
              </a:glow>
              <a:softEdge rad="12700"/>
            </a:effectLst>
            <a:scene3d>
              <a:camera prst="orthographicFront">
                <a:rot lat="0" lon="0" rev="0"/>
              </a:camera>
              <a:lightRig rig="threePt" dir="t"/>
            </a:scene3d>
          </p:spPr>
        </p:pic>
      </p:grpSp>
    </p:spTree>
    <p:custDataLst>
      <p:tags r:id="rId1"/>
    </p:custDataLst>
    <p:extLst>
      <p:ext uri="{BB962C8B-B14F-4D97-AF65-F5344CB8AC3E}">
        <p14:creationId xmlns:p14="http://schemas.microsoft.com/office/powerpoint/2010/main" val="1160337982"/>
      </p:ext>
    </p:extLst>
  </p:cSld>
  <p:clrMapOvr>
    <a:masterClrMapping/>
  </p:clrMapOvr>
  <mc:AlternateContent xmlns:mc="http://schemas.openxmlformats.org/markup-compatibility/2006" xmlns:p14="http://schemas.microsoft.com/office/powerpoint/2010/main">
    <mc:Choice Requires="p14">
      <p:transition spd="med" p14:dur="700" advTm="13691">
        <p:fade/>
      </p:transition>
    </mc:Choice>
    <mc:Fallback xmlns="">
      <p:transition spd="med" advTm="136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501201" y="672997"/>
            <a:ext cx="3634859" cy="5755422"/>
          </a:xfrm>
          <a:prstGeom prst="rect">
            <a:avLst/>
          </a:prstGeom>
          <a:noFill/>
        </p:spPr>
        <p:txBody>
          <a:bodyPr wrap="square" rtlCol="0">
            <a:spAutoFit/>
          </a:bodyPr>
          <a:lstStyle/>
          <a:p>
            <a:r>
              <a:rPr lang="en-US" sz="1600" dirty="0"/>
              <a:t>Founded in 1970, Chappell Engineering Limited operates from a purpose-built facility of approximately 1500 sqM fully enclosed by high security fencing and access gates subject to 24/7 remote security surveillance. </a:t>
            </a:r>
          </a:p>
          <a:p>
            <a:endParaRPr lang="en-US" sz="1600" dirty="0"/>
          </a:p>
          <a:p>
            <a:r>
              <a:rPr lang="en-US" sz="1600" dirty="0"/>
              <a:t>Recently extended to enable further expansion of its manufacturing capacity, the facility houses an extensive cross section of latest generation Mazak, Doosan and Sodick machine tools supported by a platform of material preparation, heat treatment and finishing capabilities. </a:t>
            </a:r>
          </a:p>
          <a:p>
            <a:endParaRPr lang="en-US" sz="1600" dirty="0"/>
          </a:p>
          <a:p>
            <a:r>
              <a:rPr lang="en-US" sz="1600" dirty="0"/>
              <a:t>In house capabilities (third party certified) include High Pressure Testing and Non-Destructive Examination and a comprehensive inspection and test facility, including two Aberlink CMM’s, material hardness and chemical composition testing.</a:t>
            </a:r>
            <a:endParaRPr lang="en-GB" sz="1600" dirty="0"/>
          </a:p>
        </p:txBody>
      </p:sp>
      <p:grpSp>
        <p:nvGrpSpPr>
          <p:cNvPr id="14" name="Group 13">
            <a:extLst>
              <a:ext uri="{FF2B5EF4-FFF2-40B4-BE49-F238E27FC236}">
                <a16:creationId xmlns:a16="http://schemas.microsoft.com/office/drawing/2014/main" id="{E330FAFC-0E4B-4EF9-A0D1-0F807D58F797}"/>
              </a:ext>
            </a:extLst>
          </p:cNvPr>
          <p:cNvGrpSpPr/>
          <p:nvPr/>
        </p:nvGrpSpPr>
        <p:grpSpPr>
          <a:xfrm>
            <a:off x="430949" y="330520"/>
            <a:ext cx="3955737" cy="6196959"/>
            <a:chOff x="430949" y="330520"/>
            <a:chExt cx="3955737" cy="6196959"/>
          </a:xfrm>
        </p:grpSpPr>
        <p:pic>
          <p:nvPicPr>
            <p:cNvPr id="13" name="Picture 12" descr="A picture containing text&#10;&#10;Description automatically generated">
              <a:extLst>
                <a:ext uri="{FF2B5EF4-FFF2-40B4-BE49-F238E27FC236}">
                  <a16:creationId xmlns:a16="http://schemas.microsoft.com/office/drawing/2014/main" id="{8BFF5DD7-CE97-4903-9E73-4B503A07FA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743301" y="4980223"/>
              <a:ext cx="1287041" cy="1759318"/>
            </a:xfrm>
            <a:prstGeom prst="rect">
              <a:avLst/>
            </a:prstGeom>
          </p:spPr>
        </p:pic>
        <p:sp>
          <p:nvSpPr>
            <p:cNvPr id="7" name="TextBox 6">
              <a:extLst>
                <a:ext uri="{FF2B5EF4-FFF2-40B4-BE49-F238E27FC236}">
                  <a16:creationId xmlns:a16="http://schemas.microsoft.com/office/drawing/2014/main" id="{D2A391C3-C4D7-47EC-9C79-7A712DF4A5F0}"/>
                </a:ext>
              </a:extLst>
            </p:cNvPr>
            <p:cNvSpPr txBox="1"/>
            <p:nvPr/>
          </p:nvSpPr>
          <p:spPr>
            <a:xfrm>
              <a:off x="430949" y="330520"/>
              <a:ext cx="1777794" cy="461665"/>
            </a:xfrm>
            <a:prstGeom prst="rect">
              <a:avLst/>
            </a:prstGeom>
            <a:noFill/>
          </p:spPr>
          <p:txBody>
            <a:bodyPr wrap="none" rtlCol="0">
              <a:spAutoFit/>
            </a:bodyPr>
            <a:lstStyle/>
            <a:p>
              <a:r>
                <a:rPr lang="en-US" sz="2400" b="1" dirty="0"/>
                <a:t>Introduction</a:t>
              </a:r>
              <a:endParaRPr lang="en-GB" sz="2400" b="1" dirty="0"/>
            </a:p>
          </p:txBody>
        </p:sp>
        <p:cxnSp>
          <p:nvCxnSpPr>
            <p:cNvPr id="3" name="Straight Connector 2">
              <a:extLst>
                <a:ext uri="{FF2B5EF4-FFF2-40B4-BE49-F238E27FC236}">
                  <a16:creationId xmlns:a16="http://schemas.microsoft.com/office/drawing/2014/main" id="{F408E17B-C065-4DAC-A1A4-CCB32CED82C1}"/>
                </a:ext>
              </a:extLst>
            </p:cNvPr>
            <p:cNvCxnSpPr/>
            <p:nvPr/>
          </p:nvCxnSpPr>
          <p:spPr>
            <a:xfrm>
              <a:off x="592029" y="876157"/>
              <a:ext cx="3794657"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1027" name="5DA916D1-A392-47E2-A26C-3160DB77064B">
              <a:extLst>
                <a:ext uri="{FF2B5EF4-FFF2-40B4-BE49-F238E27FC236}">
                  <a16:creationId xmlns:a16="http://schemas.microsoft.com/office/drawing/2014/main" id="{AE4601FC-3994-433C-8F47-0BF3F7275B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9" y="5240439"/>
              <a:ext cx="1795860" cy="1287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0E6D6B2C-BAA5-4202-BB8A-265E7D6882B6">
              <a:extLst>
                <a:ext uri="{FF2B5EF4-FFF2-40B4-BE49-F238E27FC236}">
                  <a16:creationId xmlns:a16="http://schemas.microsoft.com/office/drawing/2014/main" id="{99538183-598E-4E18-806E-04BE19FF0F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9356" y="3853615"/>
              <a:ext cx="1759314" cy="1260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CE44D836-93F9-4C7B-82CF-26DF0551F863">
              <a:extLst>
                <a:ext uri="{FF2B5EF4-FFF2-40B4-BE49-F238E27FC236}">
                  <a16:creationId xmlns:a16="http://schemas.microsoft.com/office/drawing/2014/main" id="{777FEEA5-1502-4F4D-AA8B-CF410CE800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2756398" y="2204267"/>
              <a:ext cx="1260851" cy="17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E5F48FCC-6DED-4327-8304-2BEAC3F2A871">
              <a:extLst>
                <a:ext uri="{FF2B5EF4-FFF2-40B4-BE49-F238E27FC236}">
                  <a16:creationId xmlns:a16="http://schemas.microsoft.com/office/drawing/2014/main" id="{4311C7E0-CD6C-49FD-A020-7C7C488EF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86057" y="1062004"/>
              <a:ext cx="1759317" cy="13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02EDFC3A-99B9-4B1D-BD81-1D77E62AEE2B">
              <a:extLst>
                <a:ext uri="{FF2B5EF4-FFF2-40B4-BE49-F238E27FC236}">
                  <a16:creationId xmlns:a16="http://schemas.microsoft.com/office/drawing/2014/main" id="{DD0EDD64-CB24-415C-BB4A-4D30A147E2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800000" flipV="1">
              <a:off x="585628" y="1059770"/>
              <a:ext cx="1792608" cy="127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B8A18A03-1A05-4329-AE66-265C8E93A25F">
              <a:extLst>
                <a:ext uri="{FF2B5EF4-FFF2-40B4-BE49-F238E27FC236}">
                  <a16:creationId xmlns:a16="http://schemas.microsoft.com/office/drawing/2014/main" id="{24ECFF40-9EDB-4C47-9B67-4F34096A3A3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5629" y="3853614"/>
              <a:ext cx="1775766" cy="1254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4E65130-E3A9-4522-AFD3-E455035770EF">
              <a:extLst>
                <a:ext uri="{FF2B5EF4-FFF2-40B4-BE49-F238E27FC236}">
                  <a16:creationId xmlns:a16="http://schemas.microsoft.com/office/drawing/2014/main" id="{2F7F4F55-0DEA-44DA-971E-940570E7D4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76" y="2429538"/>
              <a:ext cx="1759360" cy="126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7">
            <a:extLst>
              <a:ext uri="{FF2B5EF4-FFF2-40B4-BE49-F238E27FC236}">
                <a16:creationId xmlns:a16="http://schemas.microsoft.com/office/drawing/2014/main" id="{98B55763-8078-4F05-83F6-1E87F3022AF9}"/>
              </a:ext>
            </a:extLst>
          </p:cNvPr>
          <p:cNvGrpSpPr/>
          <p:nvPr/>
        </p:nvGrpSpPr>
        <p:grpSpPr>
          <a:xfrm>
            <a:off x="1540512" y="1451386"/>
            <a:ext cx="1735348" cy="4523260"/>
            <a:chOff x="1540512" y="1451386"/>
            <a:chExt cx="1735348" cy="4523260"/>
          </a:xfrm>
        </p:grpSpPr>
        <p:pic>
          <p:nvPicPr>
            <p:cNvPr id="1032" name="21C50769-F0FB-42C2-8975-D1551AF95B5C">
              <a:extLst>
                <a:ext uri="{FF2B5EF4-FFF2-40B4-BE49-F238E27FC236}">
                  <a16:creationId xmlns:a16="http://schemas.microsoft.com/office/drawing/2014/main" id="{EB04E1A2-B794-4A08-9046-D4E09BF98A2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03170" y="1451386"/>
              <a:ext cx="1669002" cy="172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11">
              <a:extLst>
                <a:ext uri="{FF2B5EF4-FFF2-40B4-BE49-F238E27FC236}">
                  <a16:creationId xmlns:a16="http://schemas.microsoft.com/office/drawing/2014/main" id="{473CB4C7-614A-45E1-B2CF-DAB07CD4C79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0512" y="4143661"/>
              <a:ext cx="1635394" cy="183098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7E9C2B9F-30F3-4854-BCAA-255339A48551}"/>
                </a:ext>
              </a:extLst>
            </p:cNvPr>
            <p:cNvSpPr/>
            <p:nvPr/>
          </p:nvSpPr>
          <p:spPr>
            <a:xfrm>
              <a:off x="1606858" y="1460439"/>
              <a:ext cx="1669002" cy="1726641"/>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custDataLst>
      <p:tags r:id="rId1"/>
    </p:custDataLst>
    <p:extLst>
      <p:ext uri="{BB962C8B-B14F-4D97-AF65-F5344CB8AC3E}">
        <p14:creationId xmlns:p14="http://schemas.microsoft.com/office/powerpoint/2010/main" val="1629039726"/>
      </p:ext>
    </p:extLst>
  </p:cSld>
  <p:clrMapOvr>
    <a:masterClrMapping/>
  </p:clrMapOvr>
  <mc:AlternateContent xmlns:mc="http://schemas.openxmlformats.org/markup-compatibility/2006" xmlns:p14="http://schemas.microsoft.com/office/powerpoint/2010/main">
    <mc:Choice Requires="p14">
      <p:transition spd="med" p14:dur="700" advTm="21296">
        <p:fade/>
      </p:transition>
    </mc:Choice>
    <mc:Fallback xmlns="">
      <p:transition spd="med" advTm="2129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77B60E1-79AA-4A72-9E7D-63F1B0064ABF}"/>
              </a:ext>
            </a:extLst>
          </p:cNvPr>
          <p:cNvSpPr txBox="1"/>
          <p:nvPr/>
        </p:nvSpPr>
        <p:spPr>
          <a:xfrm>
            <a:off x="5720737" y="676194"/>
            <a:ext cx="3463657" cy="6063198"/>
          </a:xfrm>
          <a:prstGeom prst="rect">
            <a:avLst/>
          </a:prstGeom>
          <a:noFill/>
        </p:spPr>
        <p:txBody>
          <a:bodyPr wrap="square">
            <a:spAutoFit/>
          </a:bodyPr>
          <a:lstStyle/>
          <a:p>
            <a:r>
              <a:rPr lang="en-US" sz="1600" dirty="0"/>
              <a:t>Chappell Engineering have progressively established themselves in the Oil &amp; Gas Industry Sector as a leader in the manufacture of high value / low volume parts and bespoke assemblies utilizing an exceptional portfolio of machine tool capabilities.</a:t>
            </a:r>
          </a:p>
          <a:p>
            <a:endParaRPr lang="en-US" sz="1600" dirty="0"/>
          </a:p>
          <a:p>
            <a:r>
              <a:rPr lang="en-US" sz="1600" dirty="0"/>
              <a:t>Recognized as a ‘go to’ organization for developmental projects that demand and combine materials (Ferrous, Nonferrous, Polymers and, so called, exotics), specialist coatings, surface treatments and complex and challenging geometrical  requirements.</a:t>
            </a:r>
          </a:p>
          <a:p>
            <a:endParaRPr lang="en-US" sz="1600" dirty="0"/>
          </a:p>
          <a:p>
            <a:r>
              <a:rPr lang="en-US" sz="1600" dirty="0"/>
              <a:t>Chappell Engineering utilizes a strong network of accredited specialty service providers for heat treatment, electro-plating, surface treatment, painting and coating to ensure a complete production services offering.</a:t>
            </a:r>
          </a:p>
          <a:p>
            <a:endParaRPr lang="en-US" dirty="0"/>
          </a:p>
          <a:p>
            <a:endParaRPr lang="en-GB" dirty="0"/>
          </a:p>
        </p:txBody>
      </p:sp>
      <p:grpSp>
        <p:nvGrpSpPr>
          <p:cNvPr id="2" name="Group 1">
            <a:extLst>
              <a:ext uri="{FF2B5EF4-FFF2-40B4-BE49-F238E27FC236}">
                <a16:creationId xmlns:a16="http://schemas.microsoft.com/office/drawing/2014/main" id="{D71CCFA0-5653-49C1-8BC4-F5FC90C752F6}"/>
              </a:ext>
            </a:extLst>
          </p:cNvPr>
          <p:cNvGrpSpPr/>
          <p:nvPr/>
        </p:nvGrpSpPr>
        <p:grpSpPr>
          <a:xfrm>
            <a:off x="557591" y="393046"/>
            <a:ext cx="4325391" cy="6072650"/>
            <a:chOff x="542203" y="323712"/>
            <a:chExt cx="4325391" cy="6072650"/>
          </a:xfrm>
        </p:grpSpPr>
        <p:pic>
          <p:nvPicPr>
            <p:cNvPr id="2050" name="Picture 2">
              <a:extLst>
                <a:ext uri="{FF2B5EF4-FFF2-40B4-BE49-F238E27FC236}">
                  <a16:creationId xmlns:a16="http://schemas.microsoft.com/office/drawing/2014/main" id="{AFDED626-0582-461F-8CC6-2D1090DEC07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6614" y="1160211"/>
              <a:ext cx="4205782" cy="315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16947AE-3528-46DA-A544-B15BA236AE1D}"/>
                </a:ext>
              </a:extLst>
            </p:cNvPr>
            <p:cNvSpPr txBox="1"/>
            <p:nvPr/>
          </p:nvSpPr>
          <p:spPr>
            <a:xfrm>
              <a:off x="542203" y="4580480"/>
              <a:ext cx="4325391" cy="1815882"/>
            </a:xfrm>
            <a:prstGeom prst="rect">
              <a:avLst/>
            </a:prstGeom>
            <a:noFill/>
          </p:spPr>
          <p:txBody>
            <a:bodyPr wrap="square" rtlCol="0">
              <a:spAutoFit/>
            </a:bodyPr>
            <a:lstStyle/>
            <a:p>
              <a:pPr algn="ctr"/>
              <a:r>
                <a:rPr lang="en-US" sz="1400" b="1" dirty="0"/>
                <a:t>Integrex Machine</a:t>
              </a:r>
            </a:p>
            <a:p>
              <a:pPr algn="ctr"/>
              <a:r>
                <a:rPr lang="en-US" sz="1400" b="1" dirty="0"/>
                <a:t>(Material API6ACRA 718 / ANSI/NACE MR0175)</a:t>
              </a:r>
            </a:p>
            <a:p>
              <a:pPr algn="ctr"/>
              <a:endParaRPr lang="en-US" sz="1400" b="1" dirty="0"/>
            </a:p>
            <a:p>
              <a:pPr algn="ctr"/>
              <a:r>
                <a:rPr lang="en-US" sz="1400" dirty="0"/>
                <a:t>1400mm Length x 330mm Diameter with 10mm wall thickness</a:t>
              </a:r>
              <a:endParaRPr lang="en-GB" sz="1400" dirty="0"/>
            </a:p>
            <a:p>
              <a:pPr algn="ctr"/>
              <a:endParaRPr lang="en-US" sz="1400" dirty="0"/>
            </a:p>
            <a:p>
              <a:pPr algn="ctr"/>
              <a:r>
                <a:rPr lang="en-US" sz="1400" dirty="0"/>
                <a:t>Photograph: Milling ‘Slots’ Detail</a:t>
              </a:r>
            </a:p>
            <a:p>
              <a:pPr algn="ctr"/>
              <a:endParaRPr lang="en-US" sz="1400" b="1" dirty="0"/>
            </a:p>
          </p:txBody>
        </p:sp>
        <p:sp>
          <p:nvSpPr>
            <p:cNvPr id="8" name="TextBox 7">
              <a:extLst>
                <a:ext uri="{FF2B5EF4-FFF2-40B4-BE49-F238E27FC236}">
                  <a16:creationId xmlns:a16="http://schemas.microsoft.com/office/drawing/2014/main" id="{7B9168DB-EE24-4366-86B2-6B133FAD7608}"/>
                </a:ext>
              </a:extLst>
            </p:cNvPr>
            <p:cNvSpPr txBox="1"/>
            <p:nvPr/>
          </p:nvSpPr>
          <p:spPr>
            <a:xfrm>
              <a:off x="608860" y="323712"/>
              <a:ext cx="1407693" cy="461665"/>
            </a:xfrm>
            <a:prstGeom prst="rect">
              <a:avLst/>
            </a:prstGeom>
            <a:noFill/>
          </p:spPr>
          <p:txBody>
            <a:bodyPr wrap="none" rtlCol="0">
              <a:spAutoFit/>
            </a:bodyPr>
            <a:lstStyle/>
            <a:p>
              <a:r>
                <a:rPr lang="en-US" sz="2400" b="1" dirty="0"/>
                <a:t>Overview</a:t>
              </a:r>
              <a:endParaRPr lang="en-GB" sz="2400" b="1" dirty="0"/>
            </a:p>
          </p:txBody>
        </p:sp>
        <p:cxnSp>
          <p:nvCxnSpPr>
            <p:cNvPr id="9" name="Straight Connector 8">
              <a:extLst>
                <a:ext uri="{FF2B5EF4-FFF2-40B4-BE49-F238E27FC236}">
                  <a16:creationId xmlns:a16="http://schemas.microsoft.com/office/drawing/2014/main" id="{D21F5A81-E34F-464A-993A-785A11B28BA6}"/>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6C40D464-D1D3-4DD6-8248-EA51478F1EE1}"/>
              </a:ext>
            </a:extLst>
          </p:cNvPr>
          <p:cNvGrpSpPr/>
          <p:nvPr/>
        </p:nvGrpSpPr>
        <p:grpSpPr>
          <a:xfrm>
            <a:off x="427531" y="1048286"/>
            <a:ext cx="4767309" cy="5514322"/>
            <a:chOff x="436320" y="887766"/>
            <a:chExt cx="4767309" cy="5514322"/>
          </a:xfrm>
        </p:grpSpPr>
        <p:sp>
          <p:nvSpPr>
            <p:cNvPr id="12" name="Rectangle 11">
              <a:extLst>
                <a:ext uri="{FF2B5EF4-FFF2-40B4-BE49-F238E27FC236}">
                  <a16:creationId xmlns:a16="http://schemas.microsoft.com/office/drawing/2014/main" id="{3836AABC-A589-4FE3-8004-07996018F1A0}"/>
                </a:ext>
              </a:extLst>
            </p:cNvPr>
            <p:cNvSpPr/>
            <p:nvPr/>
          </p:nvSpPr>
          <p:spPr>
            <a:xfrm>
              <a:off x="436320" y="887766"/>
              <a:ext cx="4767309" cy="5348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23EB54B4-531E-41D9-AF4C-C40DF0398589}"/>
                </a:ext>
              </a:extLst>
            </p:cNvPr>
            <p:cNvGrpSpPr/>
            <p:nvPr/>
          </p:nvGrpSpPr>
          <p:grpSpPr>
            <a:xfrm>
              <a:off x="778675" y="1109705"/>
              <a:ext cx="4174325" cy="5292383"/>
              <a:chOff x="4785005" y="1197119"/>
              <a:chExt cx="4174325" cy="5292383"/>
            </a:xfrm>
          </p:grpSpPr>
          <p:pic>
            <p:nvPicPr>
              <p:cNvPr id="4" name="Picture 3">
                <a:extLst>
                  <a:ext uri="{FF2B5EF4-FFF2-40B4-BE49-F238E27FC236}">
                    <a16:creationId xmlns:a16="http://schemas.microsoft.com/office/drawing/2014/main" id="{ACDC986E-A2FB-46E5-81CF-AF2CF639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005" y="1197119"/>
                <a:ext cx="4174325" cy="3117428"/>
              </a:xfrm>
              <a:prstGeom prst="rect">
                <a:avLst/>
              </a:prstGeom>
            </p:spPr>
          </p:pic>
          <p:sp>
            <p:nvSpPr>
              <p:cNvPr id="10" name="TextBox 9">
                <a:extLst>
                  <a:ext uri="{FF2B5EF4-FFF2-40B4-BE49-F238E27FC236}">
                    <a16:creationId xmlns:a16="http://schemas.microsoft.com/office/drawing/2014/main" id="{EDED0653-3F26-4B08-8357-C4F7284D7141}"/>
                  </a:ext>
                </a:extLst>
              </p:cNvPr>
              <p:cNvSpPr txBox="1"/>
              <p:nvPr/>
            </p:nvSpPr>
            <p:spPr>
              <a:xfrm>
                <a:off x="4785005" y="4673620"/>
                <a:ext cx="4174325" cy="1815882"/>
              </a:xfrm>
              <a:prstGeom prst="rect">
                <a:avLst/>
              </a:prstGeom>
              <a:noFill/>
            </p:spPr>
            <p:txBody>
              <a:bodyPr wrap="square" rtlCol="0">
                <a:spAutoFit/>
              </a:bodyPr>
              <a:lstStyle/>
              <a:p>
                <a:pPr algn="ctr"/>
                <a:r>
                  <a:rPr lang="en-US" sz="1400" b="1" dirty="0"/>
                  <a:t>Integrex Machine</a:t>
                </a:r>
              </a:p>
              <a:p>
                <a:pPr algn="ctr"/>
                <a:r>
                  <a:rPr lang="en-US" sz="1400" b="1" dirty="0"/>
                  <a:t>(Material 4130)</a:t>
                </a:r>
              </a:p>
              <a:p>
                <a:pPr algn="ctr"/>
                <a:endParaRPr lang="en-US" sz="1400" b="1" dirty="0"/>
              </a:p>
              <a:p>
                <a:pPr algn="ctr"/>
                <a:r>
                  <a:rPr lang="en-US" sz="1400" dirty="0"/>
                  <a:t>235mm Length x 300mm Diameter with complex geometry</a:t>
                </a:r>
                <a:endParaRPr lang="en-GB" sz="1400" dirty="0"/>
              </a:p>
              <a:p>
                <a:pPr algn="ctr"/>
                <a:endParaRPr lang="en-US" sz="1400" dirty="0"/>
              </a:p>
              <a:p>
                <a:pPr algn="ctr"/>
                <a:r>
                  <a:rPr lang="en-US" sz="1400" dirty="0"/>
                  <a:t>Photograph: Finished Pre-coated Parts</a:t>
                </a:r>
              </a:p>
              <a:p>
                <a:pPr algn="ctr"/>
                <a:endParaRPr lang="en-US" sz="1400" b="1" dirty="0"/>
              </a:p>
            </p:txBody>
          </p:sp>
        </p:grpSp>
      </p:grpSp>
      <p:grpSp>
        <p:nvGrpSpPr>
          <p:cNvPr id="14" name="Group 13">
            <a:extLst>
              <a:ext uri="{FF2B5EF4-FFF2-40B4-BE49-F238E27FC236}">
                <a16:creationId xmlns:a16="http://schemas.microsoft.com/office/drawing/2014/main" id="{D3E8032E-38DA-4736-A27A-31728002DABA}"/>
              </a:ext>
            </a:extLst>
          </p:cNvPr>
          <p:cNvGrpSpPr/>
          <p:nvPr/>
        </p:nvGrpSpPr>
        <p:grpSpPr>
          <a:xfrm>
            <a:off x="364300" y="1136560"/>
            <a:ext cx="4588700" cy="5172245"/>
            <a:chOff x="-1721213" y="527214"/>
            <a:chExt cx="4588700" cy="5172245"/>
          </a:xfrm>
        </p:grpSpPr>
        <p:sp>
          <p:nvSpPr>
            <p:cNvPr id="7" name="Rectangle 6">
              <a:extLst>
                <a:ext uri="{FF2B5EF4-FFF2-40B4-BE49-F238E27FC236}">
                  <a16:creationId xmlns:a16="http://schemas.microsoft.com/office/drawing/2014/main" id="{62E7BA6A-7F32-4B4F-922C-C6A86CAD946A}"/>
                </a:ext>
              </a:extLst>
            </p:cNvPr>
            <p:cNvSpPr/>
            <p:nvPr/>
          </p:nvSpPr>
          <p:spPr>
            <a:xfrm>
              <a:off x="-1721213" y="527214"/>
              <a:ext cx="4588700" cy="51722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a:extLst>
                <a:ext uri="{FF2B5EF4-FFF2-40B4-BE49-F238E27FC236}">
                  <a16:creationId xmlns:a16="http://schemas.microsoft.com/office/drawing/2014/main" id="{FEAD1224-57DE-4D2A-8E0B-D0B5D9785853}"/>
                </a:ext>
              </a:extLst>
            </p:cNvPr>
            <p:cNvGrpSpPr/>
            <p:nvPr/>
          </p:nvGrpSpPr>
          <p:grpSpPr>
            <a:xfrm>
              <a:off x="-1470584" y="677216"/>
              <a:ext cx="4174325" cy="4862015"/>
              <a:chOff x="7720181" y="323712"/>
              <a:chExt cx="4174325" cy="4862015"/>
            </a:xfrm>
          </p:grpSpPr>
          <p:sp>
            <p:nvSpPr>
              <p:cNvPr id="16" name="TextBox 15">
                <a:extLst>
                  <a:ext uri="{FF2B5EF4-FFF2-40B4-BE49-F238E27FC236}">
                    <a16:creationId xmlns:a16="http://schemas.microsoft.com/office/drawing/2014/main" id="{B35304E2-4D7D-415D-BDEB-361CE0C37C24}"/>
                  </a:ext>
                </a:extLst>
              </p:cNvPr>
              <p:cNvSpPr txBox="1"/>
              <p:nvPr/>
            </p:nvSpPr>
            <p:spPr>
              <a:xfrm>
                <a:off x="7720181" y="3585289"/>
                <a:ext cx="4174325" cy="1600438"/>
              </a:xfrm>
              <a:prstGeom prst="rect">
                <a:avLst/>
              </a:prstGeom>
              <a:noFill/>
            </p:spPr>
            <p:txBody>
              <a:bodyPr wrap="square" rtlCol="0">
                <a:spAutoFit/>
              </a:bodyPr>
              <a:lstStyle/>
              <a:p>
                <a:pPr algn="ctr"/>
                <a:r>
                  <a:rPr lang="en-US" sz="1400" b="1" dirty="0"/>
                  <a:t>Pull Down Tool for </a:t>
                </a:r>
              </a:p>
              <a:p>
                <a:pPr algn="ctr"/>
                <a:r>
                  <a:rPr lang="en-US" sz="1400" b="1" dirty="0"/>
                  <a:t>Oil Field Tree Cap</a:t>
                </a:r>
              </a:p>
              <a:p>
                <a:pPr algn="ctr"/>
                <a:endParaRPr lang="en-US" sz="1400" b="1" dirty="0"/>
              </a:p>
              <a:p>
                <a:pPr algn="ctr"/>
                <a:r>
                  <a:rPr lang="en-US" sz="1400" dirty="0"/>
                  <a:t>Multiple Manufactured Parts Assembly</a:t>
                </a:r>
                <a:endParaRPr lang="en-GB" sz="1400" dirty="0"/>
              </a:p>
              <a:p>
                <a:pPr algn="ctr"/>
                <a:endParaRPr lang="en-US" sz="1400" dirty="0"/>
              </a:p>
              <a:p>
                <a:pPr algn="ctr"/>
                <a:r>
                  <a:rPr lang="en-US" sz="1400" dirty="0"/>
                  <a:t>Photograph: Finished Xylan Coated Assembly</a:t>
                </a:r>
              </a:p>
              <a:p>
                <a:pPr algn="ctr"/>
                <a:endParaRPr lang="en-US" sz="1400" b="1" dirty="0"/>
              </a:p>
            </p:txBody>
          </p:sp>
          <p:pic>
            <p:nvPicPr>
              <p:cNvPr id="1030" name="Picture 6">
                <a:extLst>
                  <a:ext uri="{FF2B5EF4-FFF2-40B4-BE49-F238E27FC236}">
                    <a16:creationId xmlns:a16="http://schemas.microsoft.com/office/drawing/2014/main" id="{7D41735C-C767-44A4-A03D-70F20F8211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0181" y="323712"/>
                <a:ext cx="4174324" cy="31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ustDataLst>
      <p:tags r:id="rId1"/>
    </p:custDataLst>
    <p:extLst>
      <p:ext uri="{BB962C8B-B14F-4D97-AF65-F5344CB8AC3E}">
        <p14:creationId xmlns:p14="http://schemas.microsoft.com/office/powerpoint/2010/main" val="3015258947"/>
      </p:ext>
    </p:extLst>
  </p:cSld>
  <p:clrMapOvr>
    <a:masterClrMapping/>
  </p:clrMapOvr>
  <mc:AlternateContent xmlns:mc="http://schemas.openxmlformats.org/markup-compatibility/2006" xmlns:p14="http://schemas.microsoft.com/office/powerpoint/2010/main">
    <mc:Choice Requires="p14">
      <p:transition spd="med" p14:dur="700" advTm="21000">
        <p:fade/>
      </p:transition>
    </mc:Choice>
    <mc:Fallback xmlns="">
      <p:transition spd="med" advTm="2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40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4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563331" y="918542"/>
            <a:ext cx="3465259" cy="5370701"/>
          </a:xfrm>
          <a:prstGeom prst="rect">
            <a:avLst/>
          </a:prstGeom>
          <a:solidFill>
            <a:schemeClr val="bg1">
              <a:alpha val="87000"/>
            </a:schemeClr>
          </a:solidFill>
        </p:spPr>
        <p:txBody>
          <a:bodyPr wrap="square" rtlCol="0">
            <a:spAutoFit/>
          </a:bodyPr>
          <a:lstStyle/>
          <a:p>
            <a:r>
              <a:rPr lang="en-US" sz="1600" dirty="0"/>
              <a:t>Strongly ethical, Chappell Engineering ensures continued adherence with global expectations and responsibilities relating to its customers, its employees and its stakeholders through its business practices and behavior. </a:t>
            </a:r>
          </a:p>
          <a:p>
            <a:endParaRPr lang="en-GB" sz="700" dirty="0"/>
          </a:p>
          <a:p>
            <a:r>
              <a:rPr lang="en-US" sz="1600" dirty="0"/>
              <a:t>Chappell Engineering Limited recognizes its responsibilities. Certified to AS.9100 / ISO.9001 / ISO.45001 and ISO.14001, it employs a highly professional and holistic approach to compliance via its Integrated Management Systems. </a:t>
            </a:r>
          </a:p>
          <a:p>
            <a:endParaRPr lang="en-US" sz="1600" dirty="0"/>
          </a:p>
          <a:p>
            <a:r>
              <a:rPr lang="en-US" sz="1600" dirty="0"/>
              <a:t>Continuous investment in Quality Assurance, Health &amp; Safety and Environmental improvements is made to underpin Chappell Engineering’s commitment to best practice, the health and wellbeing of its employees and to the environment.</a:t>
            </a:r>
          </a:p>
        </p:txBody>
      </p:sp>
      <p:grpSp>
        <p:nvGrpSpPr>
          <p:cNvPr id="3" name="Group 2">
            <a:extLst>
              <a:ext uri="{FF2B5EF4-FFF2-40B4-BE49-F238E27FC236}">
                <a16:creationId xmlns:a16="http://schemas.microsoft.com/office/drawing/2014/main" id="{D850C5FD-0BC7-4142-87BD-B1212A7FAC90}"/>
              </a:ext>
            </a:extLst>
          </p:cNvPr>
          <p:cNvGrpSpPr/>
          <p:nvPr/>
        </p:nvGrpSpPr>
        <p:grpSpPr>
          <a:xfrm>
            <a:off x="608860" y="323712"/>
            <a:ext cx="4109059" cy="5936564"/>
            <a:chOff x="608860" y="323712"/>
            <a:chExt cx="4109059" cy="5936564"/>
          </a:xfrm>
        </p:grpSpPr>
        <p:sp>
          <p:nvSpPr>
            <p:cNvPr id="11" name="TextBox 10">
              <a:extLst>
                <a:ext uri="{FF2B5EF4-FFF2-40B4-BE49-F238E27FC236}">
                  <a16:creationId xmlns:a16="http://schemas.microsoft.com/office/drawing/2014/main" id="{FF95C1C6-5DAE-485C-81C6-F6396943B64A}"/>
                </a:ext>
              </a:extLst>
            </p:cNvPr>
            <p:cNvSpPr txBox="1"/>
            <p:nvPr/>
          </p:nvSpPr>
          <p:spPr>
            <a:xfrm>
              <a:off x="608860" y="323712"/>
              <a:ext cx="1625830" cy="461665"/>
            </a:xfrm>
            <a:prstGeom prst="rect">
              <a:avLst/>
            </a:prstGeom>
            <a:noFill/>
          </p:spPr>
          <p:txBody>
            <a:bodyPr wrap="none" rtlCol="0">
              <a:spAutoFit/>
            </a:bodyPr>
            <a:lstStyle/>
            <a:p>
              <a:r>
                <a:rPr lang="en-US" sz="2400" b="1" dirty="0"/>
                <a:t>Credentials</a:t>
              </a:r>
              <a:endParaRPr lang="en-GB" sz="2400" b="1" dirty="0"/>
            </a:p>
          </p:txBody>
        </p:sp>
        <p:cxnSp>
          <p:nvCxnSpPr>
            <p:cNvPr id="13" name="Straight Connector 12">
              <a:extLst>
                <a:ext uri="{FF2B5EF4-FFF2-40B4-BE49-F238E27FC236}">
                  <a16:creationId xmlns:a16="http://schemas.microsoft.com/office/drawing/2014/main" id="{93B17296-F53E-4EED-BABF-102AF78B7F77}"/>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705B1909-11B4-45F6-978E-D3526CBB31E6}"/>
                </a:ext>
              </a:extLst>
            </p:cNvPr>
            <p:cNvGrpSpPr/>
            <p:nvPr/>
          </p:nvGrpSpPr>
          <p:grpSpPr>
            <a:xfrm>
              <a:off x="608860" y="1143153"/>
              <a:ext cx="4109059" cy="5117123"/>
              <a:chOff x="608860" y="1143153"/>
              <a:chExt cx="4109059" cy="5117123"/>
            </a:xfrm>
          </p:grpSpPr>
          <p:pic>
            <p:nvPicPr>
              <p:cNvPr id="10" name="Picture 9">
                <a:extLst>
                  <a:ext uri="{FF2B5EF4-FFF2-40B4-BE49-F238E27FC236}">
                    <a16:creationId xmlns:a16="http://schemas.microsoft.com/office/drawing/2014/main" id="{C39BA1CA-C726-4939-B965-E4D34F44216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8860" y="1143153"/>
                <a:ext cx="2011680" cy="2514600"/>
              </a:xfrm>
              <a:prstGeom prst="rect">
                <a:avLst/>
              </a:prstGeom>
            </p:spPr>
          </p:pic>
          <p:pic>
            <p:nvPicPr>
              <p:cNvPr id="12" name="Picture 11">
                <a:extLst>
                  <a:ext uri="{FF2B5EF4-FFF2-40B4-BE49-F238E27FC236}">
                    <a16:creationId xmlns:a16="http://schemas.microsoft.com/office/drawing/2014/main" id="{EFD33053-DDA4-4E6E-A71E-13F3E264B3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06239" y="1143153"/>
                <a:ext cx="2011680" cy="2514600"/>
              </a:xfrm>
              <a:prstGeom prst="rect">
                <a:avLst/>
              </a:prstGeom>
            </p:spPr>
          </p:pic>
          <p:pic>
            <p:nvPicPr>
              <p:cNvPr id="14" name="Picture 13">
                <a:extLst>
                  <a:ext uri="{FF2B5EF4-FFF2-40B4-BE49-F238E27FC236}">
                    <a16:creationId xmlns:a16="http://schemas.microsoft.com/office/drawing/2014/main" id="{AC5F53F0-6A86-4405-86F3-F5E2C7122E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414"/>
              <a:stretch/>
            </p:blipFill>
            <p:spPr>
              <a:xfrm>
                <a:off x="1674664" y="3745676"/>
                <a:ext cx="2011680" cy="2514600"/>
              </a:xfrm>
              <a:prstGeom prst="rect">
                <a:avLst/>
              </a:prstGeom>
            </p:spPr>
          </p:pic>
        </p:grpSp>
      </p:grpSp>
    </p:spTree>
    <p:custDataLst>
      <p:tags r:id="rId1"/>
    </p:custDataLst>
    <p:extLst>
      <p:ext uri="{BB962C8B-B14F-4D97-AF65-F5344CB8AC3E}">
        <p14:creationId xmlns:p14="http://schemas.microsoft.com/office/powerpoint/2010/main" val="2444293218"/>
      </p:ext>
    </p:extLst>
  </p:cSld>
  <p:clrMapOvr>
    <a:masterClrMapping/>
  </p:clrMapOvr>
  <mc:AlternateContent xmlns:mc="http://schemas.openxmlformats.org/markup-compatibility/2006" xmlns:p14="http://schemas.microsoft.com/office/powerpoint/2010/main">
    <mc:Choice Requires="p14">
      <p:transition spd="med" p14:dur="700" advTm="18513">
        <p:fade/>
      </p:transition>
    </mc:Choice>
    <mc:Fallback xmlns="">
      <p:transition spd="med" advTm="185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572124" y="533192"/>
            <a:ext cx="3661296" cy="6324808"/>
          </a:xfrm>
          <a:prstGeom prst="rect">
            <a:avLst/>
          </a:prstGeom>
          <a:solidFill>
            <a:schemeClr val="bg1">
              <a:alpha val="87000"/>
            </a:schemeClr>
          </a:solidFill>
        </p:spPr>
        <p:txBody>
          <a:bodyPr wrap="square" rtlCol="0">
            <a:spAutoFit/>
          </a:bodyPr>
          <a:lstStyle/>
          <a:p>
            <a:endParaRPr lang="en-US" sz="1500" dirty="0"/>
          </a:p>
          <a:p>
            <a:r>
              <a:rPr lang="en-US" sz="1500" dirty="0"/>
              <a:t>Chappell have significantly invested in Solar power providing energy for its facility and, for 2021, is now contributing power back into the grid.</a:t>
            </a:r>
          </a:p>
          <a:p>
            <a:endParaRPr lang="en-US" sz="1500" dirty="0"/>
          </a:p>
          <a:p>
            <a:r>
              <a:rPr lang="en-US" sz="1500" dirty="0"/>
              <a:t>Continuous focus on achieving a carbon neutral status with investment projects including:</a:t>
            </a:r>
          </a:p>
          <a:p>
            <a:endParaRPr lang="en-US" sz="1500" dirty="0"/>
          </a:p>
          <a:p>
            <a:pPr marL="285750" indent="-285750">
              <a:buFont typeface="Arial" panose="020B0604020202020204" pitchFamily="34" charset="0"/>
              <a:buChar char="•"/>
            </a:pPr>
            <a:r>
              <a:rPr lang="en-US" sz="1500" dirty="0"/>
              <a:t>Solar panel electricity generation.</a:t>
            </a:r>
          </a:p>
          <a:p>
            <a:pPr marL="285750" indent="-285750">
              <a:buFont typeface="Arial" panose="020B0604020202020204" pitchFamily="34" charset="0"/>
              <a:buChar char="•"/>
            </a:pPr>
            <a:r>
              <a:rPr lang="en-US" sz="1500" dirty="0"/>
              <a:t>Employee vehicle charging points</a:t>
            </a:r>
          </a:p>
          <a:p>
            <a:pPr marL="285750" indent="-285750">
              <a:buFont typeface="Arial" panose="020B0604020202020204" pitchFamily="34" charset="0"/>
              <a:buChar char="•"/>
            </a:pPr>
            <a:r>
              <a:rPr lang="en-US" sz="1500" dirty="0"/>
              <a:t>LED smart lighting.</a:t>
            </a:r>
          </a:p>
          <a:p>
            <a:pPr marL="285750" indent="-285750">
              <a:buFont typeface="Arial" panose="020B0604020202020204" pitchFamily="34" charset="0"/>
              <a:buChar char="•"/>
            </a:pPr>
            <a:r>
              <a:rPr lang="en-US" sz="1500" dirty="0"/>
              <a:t>100% cardboard / paper recycling for product packaging.</a:t>
            </a:r>
          </a:p>
          <a:p>
            <a:pPr marL="285750" indent="-285750">
              <a:buFont typeface="Arial" panose="020B0604020202020204" pitchFamily="34" charset="0"/>
              <a:buChar char="•"/>
            </a:pPr>
            <a:r>
              <a:rPr lang="en-US" sz="1500" dirty="0"/>
              <a:t>Emissions scrubbing technology to remove all oil mist from our factory environment.</a:t>
            </a:r>
          </a:p>
          <a:p>
            <a:pPr marL="285750" indent="-285750">
              <a:buFont typeface="Arial" panose="020B0604020202020204" pitchFamily="34" charset="0"/>
              <a:buChar char="•"/>
            </a:pPr>
            <a:r>
              <a:rPr lang="en-US" sz="1500" dirty="0"/>
              <a:t>Forestry Commission sustainability certified wooden packaging.</a:t>
            </a:r>
          </a:p>
          <a:p>
            <a:pPr marL="285750" indent="-285750">
              <a:buFont typeface="Arial" panose="020B0604020202020204" pitchFamily="34" charset="0"/>
              <a:buChar char="•"/>
            </a:pPr>
            <a:r>
              <a:rPr lang="en-US" sz="1500" dirty="0"/>
              <a:t>Waste segregation and &gt;90% licensed recycling.</a:t>
            </a:r>
          </a:p>
          <a:p>
            <a:pPr marL="285750" indent="-285750">
              <a:buFont typeface="Arial" panose="020B0604020202020204" pitchFamily="34" charset="0"/>
              <a:buChar char="•"/>
            </a:pPr>
            <a:r>
              <a:rPr lang="en-US" sz="1500" dirty="0"/>
              <a:t>Coolant management systems delivering benefits in energy consumption, handling and environmental risk exposure.</a:t>
            </a:r>
          </a:p>
          <a:p>
            <a:endParaRPr lang="en-US" sz="1500" dirty="0"/>
          </a:p>
        </p:txBody>
      </p:sp>
      <p:grpSp>
        <p:nvGrpSpPr>
          <p:cNvPr id="9" name="Group 8">
            <a:extLst>
              <a:ext uri="{FF2B5EF4-FFF2-40B4-BE49-F238E27FC236}">
                <a16:creationId xmlns:a16="http://schemas.microsoft.com/office/drawing/2014/main" id="{16DFE7CA-24CB-48F0-B81C-365E26AA734A}"/>
              </a:ext>
            </a:extLst>
          </p:cNvPr>
          <p:cNvGrpSpPr/>
          <p:nvPr/>
        </p:nvGrpSpPr>
        <p:grpSpPr>
          <a:xfrm>
            <a:off x="536331" y="323712"/>
            <a:ext cx="3974123" cy="6068296"/>
            <a:chOff x="536331" y="323712"/>
            <a:chExt cx="3974123" cy="6068296"/>
          </a:xfrm>
        </p:grpSpPr>
        <p:pic>
          <p:nvPicPr>
            <p:cNvPr id="4" name="Picture 3">
              <a:extLst>
                <a:ext uri="{FF2B5EF4-FFF2-40B4-BE49-F238E27FC236}">
                  <a16:creationId xmlns:a16="http://schemas.microsoft.com/office/drawing/2014/main" id="{19D415A5-CB79-4AC1-B3A1-7EFA9E83B217}"/>
                </a:ext>
              </a:extLst>
            </p:cNvPr>
            <p:cNvPicPr>
              <a:picLocks noChangeAspect="1"/>
            </p:cNvPicPr>
            <p:nvPr/>
          </p:nvPicPr>
          <p:blipFill>
            <a:blip r:embed="rId3"/>
            <a:stretch>
              <a:fillRect/>
            </a:stretch>
          </p:blipFill>
          <p:spPr>
            <a:xfrm>
              <a:off x="608861" y="3939270"/>
              <a:ext cx="2362940" cy="1290405"/>
            </a:xfrm>
            <a:prstGeom prst="rect">
              <a:avLst/>
            </a:prstGeom>
          </p:spPr>
        </p:pic>
        <p:sp>
          <p:nvSpPr>
            <p:cNvPr id="11" name="TextBox 10">
              <a:extLst>
                <a:ext uri="{FF2B5EF4-FFF2-40B4-BE49-F238E27FC236}">
                  <a16:creationId xmlns:a16="http://schemas.microsoft.com/office/drawing/2014/main" id="{FF95C1C6-5DAE-485C-81C6-F6396943B64A}"/>
                </a:ext>
              </a:extLst>
            </p:cNvPr>
            <p:cNvSpPr txBox="1"/>
            <p:nvPr/>
          </p:nvSpPr>
          <p:spPr>
            <a:xfrm>
              <a:off x="608860" y="323712"/>
              <a:ext cx="2052550" cy="461665"/>
            </a:xfrm>
            <a:prstGeom prst="rect">
              <a:avLst/>
            </a:prstGeom>
            <a:noFill/>
          </p:spPr>
          <p:txBody>
            <a:bodyPr wrap="none" rtlCol="0">
              <a:spAutoFit/>
            </a:bodyPr>
            <a:lstStyle/>
            <a:p>
              <a:r>
                <a:rPr lang="en-US" sz="2400" b="1" dirty="0"/>
                <a:t>Environmental</a:t>
              </a:r>
              <a:endParaRPr lang="en-GB" sz="2400" b="1" dirty="0"/>
            </a:p>
          </p:txBody>
        </p:sp>
        <p:cxnSp>
          <p:nvCxnSpPr>
            <p:cNvPr id="13" name="Straight Connector 12">
              <a:extLst>
                <a:ext uri="{FF2B5EF4-FFF2-40B4-BE49-F238E27FC236}">
                  <a16:creationId xmlns:a16="http://schemas.microsoft.com/office/drawing/2014/main" id="{93B17296-F53E-4EED-BABF-102AF78B7F77}"/>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ECC5D0F-4DBA-4D7B-A75F-19ECB69A6D16}"/>
                </a:ext>
              </a:extLst>
            </p:cNvPr>
            <p:cNvPicPr>
              <a:picLocks noChangeAspect="1"/>
            </p:cNvPicPr>
            <p:nvPr/>
          </p:nvPicPr>
          <p:blipFill>
            <a:blip r:embed="rId4"/>
            <a:stretch>
              <a:fillRect/>
            </a:stretch>
          </p:blipFill>
          <p:spPr>
            <a:xfrm>
              <a:off x="608860" y="5306549"/>
              <a:ext cx="1186817" cy="1085459"/>
            </a:xfrm>
            <a:prstGeom prst="rect">
              <a:avLst/>
            </a:prstGeom>
          </p:spPr>
        </p:pic>
        <p:pic>
          <p:nvPicPr>
            <p:cNvPr id="5" name="Picture 4">
              <a:extLst>
                <a:ext uri="{FF2B5EF4-FFF2-40B4-BE49-F238E27FC236}">
                  <a16:creationId xmlns:a16="http://schemas.microsoft.com/office/drawing/2014/main" id="{F37722B5-C19F-47EF-B414-E465C8207D06}"/>
                </a:ext>
              </a:extLst>
            </p:cNvPr>
            <p:cNvPicPr>
              <a:picLocks noChangeAspect="1"/>
            </p:cNvPicPr>
            <p:nvPr/>
          </p:nvPicPr>
          <p:blipFill>
            <a:blip r:embed="rId5"/>
            <a:stretch>
              <a:fillRect/>
            </a:stretch>
          </p:blipFill>
          <p:spPr>
            <a:xfrm>
              <a:off x="1850355" y="5320985"/>
              <a:ext cx="1119169" cy="1071023"/>
            </a:xfrm>
            <a:prstGeom prst="rect">
              <a:avLst/>
            </a:prstGeom>
          </p:spPr>
        </p:pic>
        <p:pic>
          <p:nvPicPr>
            <p:cNvPr id="7" name="Picture 6">
              <a:extLst>
                <a:ext uri="{FF2B5EF4-FFF2-40B4-BE49-F238E27FC236}">
                  <a16:creationId xmlns:a16="http://schemas.microsoft.com/office/drawing/2014/main" id="{699FC2AC-ED26-4E05-A09C-EB1D4DA12320}"/>
                </a:ext>
              </a:extLst>
            </p:cNvPr>
            <p:cNvPicPr>
              <a:picLocks noChangeAspect="1"/>
            </p:cNvPicPr>
            <p:nvPr/>
          </p:nvPicPr>
          <p:blipFill>
            <a:blip r:embed="rId6"/>
            <a:stretch>
              <a:fillRect/>
            </a:stretch>
          </p:blipFill>
          <p:spPr>
            <a:xfrm>
              <a:off x="3062224" y="5320985"/>
              <a:ext cx="1271654" cy="1071023"/>
            </a:xfrm>
            <a:prstGeom prst="rect">
              <a:avLst/>
            </a:prstGeom>
          </p:spPr>
        </p:pic>
        <p:graphicFrame>
          <p:nvGraphicFramePr>
            <p:cNvPr id="15" name="Chart 14">
              <a:extLst>
                <a:ext uri="{FF2B5EF4-FFF2-40B4-BE49-F238E27FC236}">
                  <a16:creationId xmlns:a16="http://schemas.microsoft.com/office/drawing/2014/main" id="{E8B750C0-9B3D-48B2-85DF-513A3BF380EC}"/>
                </a:ext>
              </a:extLst>
            </p:cNvPr>
            <p:cNvGraphicFramePr>
              <a:graphicFrameLocks/>
            </p:cNvGraphicFramePr>
            <p:nvPr>
              <p:extLst>
                <p:ext uri="{D42A27DB-BD31-4B8C-83A1-F6EECF244321}">
                  <p14:modId xmlns:p14="http://schemas.microsoft.com/office/powerpoint/2010/main" val="3916025569"/>
                </p:ext>
              </p:extLst>
            </p:nvPr>
          </p:nvGraphicFramePr>
          <p:xfrm>
            <a:off x="536331" y="993534"/>
            <a:ext cx="3974123" cy="2854426"/>
          </p:xfrm>
          <a:graphic>
            <a:graphicData uri="http://schemas.openxmlformats.org/drawingml/2006/chart">
              <c:chart xmlns:c="http://schemas.openxmlformats.org/drawingml/2006/chart" xmlns:r="http://schemas.openxmlformats.org/officeDocument/2006/relationships" r:id="rId7"/>
            </a:graphicData>
          </a:graphic>
        </p:graphicFrame>
        <p:pic>
          <p:nvPicPr>
            <p:cNvPr id="12" name="Picture 4">
              <a:extLst>
                <a:ext uri="{FF2B5EF4-FFF2-40B4-BE49-F238E27FC236}">
                  <a16:creationId xmlns:a16="http://schemas.microsoft.com/office/drawing/2014/main" id="{88304769-8A77-4E8A-B830-3117E04835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2755" y="3939678"/>
              <a:ext cx="1291123" cy="129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466421472"/>
      </p:ext>
    </p:extLst>
  </p:cSld>
  <p:clrMapOvr>
    <a:masterClrMapping/>
  </p:clrMapOvr>
  <mc:AlternateContent xmlns:mc="http://schemas.openxmlformats.org/markup-compatibility/2006" xmlns:p14="http://schemas.microsoft.com/office/powerpoint/2010/main">
    <mc:Choice Requires="p14">
      <p:transition spd="med" p14:dur="700" advTm="17716">
        <p:fade/>
      </p:transition>
    </mc:Choice>
    <mc:Fallback xmlns="">
      <p:transition spd="med" advTm="1771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245309" y="605066"/>
            <a:ext cx="3757558" cy="5863144"/>
          </a:xfrm>
          <a:prstGeom prst="rect">
            <a:avLst/>
          </a:prstGeom>
          <a:noFill/>
        </p:spPr>
        <p:txBody>
          <a:bodyPr wrap="square" rtlCol="0">
            <a:spAutoFit/>
          </a:bodyPr>
          <a:lstStyle/>
          <a:p>
            <a:r>
              <a:rPr lang="en-US" sz="1500" dirty="0"/>
              <a:t>At the heart of Chappell Engineering are its people. Experience and knowledge combine to create a team of Programmer / Operators, Inspection / Test Engineers , Management and Support Personnel. </a:t>
            </a:r>
          </a:p>
          <a:p>
            <a:endParaRPr lang="en-US" sz="1500" dirty="0"/>
          </a:p>
          <a:p>
            <a:r>
              <a:rPr lang="en-US" sz="1500" dirty="0"/>
              <a:t>The highest level of customer service is provided daily to more than thirty customers around the world by a team focused on Order Management from inquiry to invoice. With highest quality machined parts at the center of our business Chappell Engineering is dedicated to every facet of product delivery including Third-Party Inspection, New Product Introduction, Material / Test Certification &amp; Traceability, Order Expedition, Packing, Despatch and Logistics. </a:t>
            </a:r>
          </a:p>
          <a:p>
            <a:endParaRPr lang="en-US" sz="1500" dirty="0"/>
          </a:p>
          <a:p>
            <a:r>
              <a:rPr lang="en-US" sz="1500" dirty="0"/>
              <a:t>With a combined experience of 200 years in Mechanical and Production Engineering across a spectrum of industrial sectors, Chappell Engineering’s Management Team continuously provides stewardship, support and vision to ensure the current and future needs of its customers are addressed.</a:t>
            </a:r>
            <a:endParaRPr lang="en-GB" sz="1500" dirty="0"/>
          </a:p>
        </p:txBody>
      </p:sp>
      <p:grpSp>
        <p:nvGrpSpPr>
          <p:cNvPr id="8" name="Group 7">
            <a:extLst>
              <a:ext uri="{FF2B5EF4-FFF2-40B4-BE49-F238E27FC236}">
                <a16:creationId xmlns:a16="http://schemas.microsoft.com/office/drawing/2014/main" id="{A1DB296B-017F-4157-B5DD-69017A920CC3}"/>
              </a:ext>
            </a:extLst>
          </p:cNvPr>
          <p:cNvGrpSpPr/>
          <p:nvPr/>
        </p:nvGrpSpPr>
        <p:grpSpPr>
          <a:xfrm>
            <a:off x="608860" y="323712"/>
            <a:ext cx="3824522" cy="5886843"/>
            <a:chOff x="608860" y="323712"/>
            <a:chExt cx="3824522" cy="5886843"/>
          </a:xfrm>
        </p:grpSpPr>
        <p:pic>
          <p:nvPicPr>
            <p:cNvPr id="4" name="Picture 3">
              <a:extLst>
                <a:ext uri="{FF2B5EF4-FFF2-40B4-BE49-F238E27FC236}">
                  <a16:creationId xmlns:a16="http://schemas.microsoft.com/office/drawing/2014/main" id="{8A60270C-44EC-4BA4-BFB9-B806C51763C6}"/>
                </a:ext>
              </a:extLst>
            </p:cNvPr>
            <p:cNvPicPr>
              <a:picLocks noChangeAspect="1"/>
            </p:cNvPicPr>
            <p:nvPr/>
          </p:nvPicPr>
          <p:blipFill>
            <a:blip r:embed="rId3"/>
            <a:stretch>
              <a:fillRect/>
            </a:stretch>
          </p:blipFill>
          <p:spPr>
            <a:xfrm>
              <a:off x="617737" y="3746591"/>
              <a:ext cx="1895461" cy="2463964"/>
            </a:xfrm>
            <a:prstGeom prst="rect">
              <a:avLst/>
            </a:prstGeom>
          </p:spPr>
        </p:pic>
        <p:sp>
          <p:nvSpPr>
            <p:cNvPr id="5" name="TextBox 4">
              <a:extLst>
                <a:ext uri="{FF2B5EF4-FFF2-40B4-BE49-F238E27FC236}">
                  <a16:creationId xmlns:a16="http://schemas.microsoft.com/office/drawing/2014/main" id="{9DAEA4D2-E7BE-4216-87F4-E38427D96CBD}"/>
                </a:ext>
              </a:extLst>
            </p:cNvPr>
            <p:cNvSpPr txBox="1"/>
            <p:nvPr/>
          </p:nvSpPr>
          <p:spPr>
            <a:xfrm>
              <a:off x="608860" y="323712"/>
              <a:ext cx="1059777" cy="461665"/>
            </a:xfrm>
            <a:prstGeom prst="rect">
              <a:avLst/>
            </a:prstGeom>
            <a:noFill/>
          </p:spPr>
          <p:txBody>
            <a:bodyPr wrap="none" rtlCol="0">
              <a:spAutoFit/>
            </a:bodyPr>
            <a:lstStyle/>
            <a:p>
              <a:r>
                <a:rPr lang="en-US" sz="2400" b="1" dirty="0"/>
                <a:t>People</a:t>
              </a:r>
              <a:endParaRPr lang="en-GB" sz="2400" b="1" dirty="0"/>
            </a:p>
          </p:txBody>
        </p:sp>
        <p:cxnSp>
          <p:nvCxnSpPr>
            <p:cNvPr id="7" name="Straight Connector 6">
              <a:extLst>
                <a:ext uri="{FF2B5EF4-FFF2-40B4-BE49-F238E27FC236}">
                  <a16:creationId xmlns:a16="http://schemas.microsoft.com/office/drawing/2014/main" id="{50299A27-E4C0-4D2D-9F4E-1DA27A99484F}"/>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7170" name="Picture 2">
              <a:extLst>
                <a:ext uri="{FF2B5EF4-FFF2-40B4-BE49-F238E27FC236}">
                  <a16:creationId xmlns:a16="http://schemas.microsoft.com/office/drawing/2014/main" id="{30C70752-E747-4C93-83A8-BBB1DAE9F51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8860" y="1225145"/>
              <a:ext cx="1851318" cy="246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a:extLst>
                <a:ext uri="{FF2B5EF4-FFF2-40B4-BE49-F238E27FC236}">
                  <a16:creationId xmlns:a16="http://schemas.microsoft.com/office/drawing/2014/main" id="{D531B318-2E6E-4ADE-AED4-9793134CD97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2"/>
            <a:stretch/>
          </p:blipFill>
          <p:spPr bwMode="auto">
            <a:xfrm>
              <a:off x="2582064" y="3746590"/>
              <a:ext cx="1851318" cy="2463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a:extLst>
                <a:ext uri="{FF2B5EF4-FFF2-40B4-BE49-F238E27FC236}">
                  <a16:creationId xmlns:a16="http://schemas.microsoft.com/office/drawing/2014/main" id="{A0719B62-A2B4-4135-AB47-7B994F93AD0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554227" y="1225145"/>
              <a:ext cx="1858507" cy="247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a:extLst>
                <a:ext uri="{FF2B5EF4-FFF2-40B4-BE49-F238E27FC236}">
                  <a16:creationId xmlns:a16="http://schemas.microsoft.com/office/drawing/2014/main" id="{01CADDFC-345B-4538-93D2-96EEB708AF4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302578" y="2834954"/>
              <a:ext cx="2318876" cy="1739157"/>
            </a:xfrm>
            <a:prstGeom prst="rect">
              <a:avLst/>
            </a:prstGeom>
            <a:noFill/>
            <a:ln w="762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1703444789"/>
      </p:ext>
    </p:extLst>
  </p:cSld>
  <p:clrMapOvr>
    <a:masterClrMapping/>
  </p:clrMapOvr>
  <mc:AlternateContent xmlns:mc="http://schemas.openxmlformats.org/markup-compatibility/2006" xmlns:p14="http://schemas.microsoft.com/office/powerpoint/2010/main">
    <mc:Choice Requires="p14">
      <p:transition spd="med" p14:dur="700" advTm="18150">
        <p:fade/>
      </p:transition>
    </mc:Choice>
    <mc:Fallback xmlns="">
      <p:transition spd="med" advTm="18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407268" y="394051"/>
            <a:ext cx="3828325" cy="6555641"/>
          </a:xfrm>
          <a:prstGeom prst="rect">
            <a:avLst/>
          </a:prstGeom>
          <a:noFill/>
        </p:spPr>
        <p:txBody>
          <a:bodyPr wrap="square" rtlCol="0">
            <a:spAutoFit/>
          </a:bodyPr>
          <a:lstStyle/>
          <a:p>
            <a:endParaRPr lang="en-US" sz="1500" dirty="0"/>
          </a:p>
          <a:p>
            <a:r>
              <a:rPr lang="en-US" sz="1500" dirty="0"/>
              <a:t>Diversity and Inclusion have long been established at Chappell Engineering. Our diverse, multi-national workforce are at the core of our organization, individuals are valued for the unique qualities and perspectives that they bring to our team and our clients.</a:t>
            </a:r>
          </a:p>
          <a:p>
            <a:endParaRPr lang="en-US" sz="1500" dirty="0"/>
          </a:p>
          <a:p>
            <a:r>
              <a:rPr lang="en-US" sz="1500" dirty="0"/>
              <a:t>Equal opportunity for advancement is provided to everybody in a fair and just manner. Chappell Engineering are proud of its participation in the development of young people via sponsorship and engagement of Apprentices.</a:t>
            </a:r>
          </a:p>
          <a:p>
            <a:endParaRPr lang="en-US" sz="1500" dirty="0"/>
          </a:p>
          <a:p>
            <a:r>
              <a:rPr lang="en-US" sz="1500" dirty="0"/>
              <a:t>Chappell Engineering are committed to providing an inclusive work environment  where everyone will be welcomed, valued, respected, and supported through its well being and mentoring program. </a:t>
            </a:r>
          </a:p>
          <a:p>
            <a:endParaRPr lang="en-US" sz="1500" dirty="0"/>
          </a:p>
          <a:p>
            <a:r>
              <a:rPr lang="en-US" sz="1500" dirty="0"/>
              <a:t>Chappell Engineering is proud  of its record of gender diversity with one third of our employees being female, two thirds of these are appointed to the Executive Leadership Team and half are at Director level or above.</a:t>
            </a:r>
          </a:p>
          <a:p>
            <a:endParaRPr lang="en-US" sz="1500" dirty="0"/>
          </a:p>
          <a:p>
            <a:endParaRPr lang="en-US" sz="1500" dirty="0"/>
          </a:p>
        </p:txBody>
      </p:sp>
      <p:grpSp>
        <p:nvGrpSpPr>
          <p:cNvPr id="8" name="Group 7">
            <a:extLst>
              <a:ext uri="{FF2B5EF4-FFF2-40B4-BE49-F238E27FC236}">
                <a16:creationId xmlns:a16="http://schemas.microsoft.com/office/drawing/2014/main" id="{504B3071-F5E0-48BD-8A2F-1222D4E74E93}"/>
              </a:ext>
            </a:extLst>
          </p:cNvPr>
          <p:cNvGrpSpPr/>
          <p:nvPr/>
        </p:nvGrpSpPr>
        <p:grpSpPr>
          <a:xfrm>
            <a:off x="608860" y="323712"/>
            <a:ext cx="4159828" cy="4750867"/>
            <a:chOff x="608860" y="323712"/>
            <a:chExt cx="4159828" cy="4750867"/>
          </a:xfrm>
        </p:grpSpPr>
        <p:sp>
          <p:nvSpPr>
            <p:cNvPr id="5" name="TextBox 4">
              <a:extLst>
                <a:ext uri="{FF2B5EF4-FFF2-40B4-BE49-F238E27FC236}">
                  <a16:creationId xmlns:a16="http://schemas.microsoft.com/office/drawing/2014/main" id="{9DAEA4D2-E7BE-4216-87F4-E38427D96CBD}"/>
                </a:ext>
              </a:extLst>
            </p:cNvPr>
            <p:cNvSpPr txBox="1"/>
            <p:nvPr/>
          </p:nvSpPr>
          <p:spPr>
            <a:xfrm>
              <a:off x="608860" y="323712"/>
              <a:ext cx="2808526" cy="461665"/>
            </a:xfrm>
            <a:prstGeom prst="rect">
              <a:avLst/>
            </a:prstGeom>
            <a:noFill/>
          </p:spPr>
          <p:txBody>
            <a:bodyPr wrap="none" rtlCol="0">
              <a:spAutoFit/>
            </a:bodyPr>
            <a:lstStyle/>
            <a:p>
              <a:r>
                <a:rPr lang="en-US" sz="2400" b="1" dirty="0"/>
                <a:t>Diversity &amp; Inclusion</a:t>
              </a:r>
              <a:endParaRPr lang="en-GB" sz="2400" b="1" dirty="0"/>
            </a:p>
          </p:txBody>
        </p:sp>
        <p:cxnSp>
          <p:nvCxnSpPr>
            <p:cNvPr id="7" name="Straight Connector 6">
              <a:extLst>
                <a:ext uri="{FF2B5EF4-FFF2-40B4-BE49-F238E27FC236}">
                  <a16:creationId xmlns:a16="http://schemas.microsoft.com/office/drawing/2014/main" id="{50299A27-E4C0-4D2D-9F4E-1DA27A99484F}"/>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0EC7C4D-D863-436C-B04E-41F7C2845050}"/>
                </a:ext>
              </a:extLst>
            </p:cNvPr>
            <p:cNvPicPr>
              <a:picLocks noChangeAspect="1"/>
            </p:cNvPicPr>
            <p:nvPr/>
          </p:nvPicPr>
          <p:blipFill>
            <a:blip r:embed="rId3"/>
            <a:stretch>
              <a:fillRect/>
            </a:stretch>
          </p:blipFill>
          <p:spPr>
            <a:xfrm>
              <a:off x="608860" y="1953086"/>
              <a:ext cx="4159828" cy="3121493"/>
            </a:xfrm>
            <a:prstGeom prst="rect">
              <a:avLst/>
            </a:prstGeom>
          </p:spPr>
        </p:pic>
      </p:grpSp>
    </p:spTree>
    <p:custDataLst>
      <p:tags r:id="rId1"/>
    </p:custDataLst>
    <p:extLst>
      <p:ext uri="{BB962C8B-B14F-4D97-AF65-F5344CB8AC3E}">
        <p14:creationId xmlns:p14="http://schemas.microsoft.com/office/powerpoint/2010/main" val="1547058350"/>
      </p:ext>
    </p:extLst>
  </p:cSld>
  <p:clrMapOvr>
    <a:masterClrMapping/>
  </p:clrMapOvr>
  <mc:AlternateContent xmlns:mc="http://schemas.openxmlformats.org/markup-compatibility/2006" xmlns:p14="http://schemas.microsoft.com/office/powerpoint/2010/main">
    <mc:Choice Requires="p14">
      <p:transition spd="med" p14:dur="700" advTm="16951">
        <p:fade/>
      </p:transition>
    </mc:Choice>
    <mc:Fallback xmlns="">
      <p:transition spd="med" advTm="169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468815" y="382012"/>
            <a:ext cx="3661299" cy="6324808"/>
          </a:xfrm>
          <a:prstGeom prst="rect">
            <a:avLst/>
          </a:prstGeom>
          <a:noFill/>
        </p:spPr>
        <p:txBody>
          <a:bodyPr wrap="square" rtlCol="0">
            <a:spAutoFit/>
          </a:bodyPr>
          <a:lstStyle/>
          <a:p>
            <a:endParaRPr lang="en-US" sz="1500" dirty="0"/>
          </a:p>
          <a:p>
            <a:r>
              <a:rPr lang="en-US" sz="1500" dirty="0"/>
              <a:t>Global supply chain issues, long delays for materials availability, consequential lead times for deliveries and fluctuating costs are currently presenting our industry sector with an additional set of operational challenges.</a:t>
            </a:r>
          </a:p>
          <a:p>
            <a:endParaRPr lang="en-US" sz="1500" dirty="0"/>
          </a:p>
          <a:p>
            <a:r>
              <a:rPr lang="en-US" sz="1500" dirty="0"/>
              <a:t>Chappell Engineering maintains an extensive portfolio of raw materials in stock endeavoring to minimise challenges associated with raw material availability and fluctuating materials pricing.</a:t>
            </a:r>
          </a:p>
          <a:p>
            <a:endParaRPr lang="en-US" sz="1500" dirty="0"/>
          </a:p>
          <a:p>
            <a:r>
              <a:rPr lang="en-US" sz="1500" dirty="0"/>
              <a:t>In addition, working in collaboration with its customers, Chappell Engineering has long retained a proactive strategy of economic production whereby high running parts are produced to economic batch sizes to minimise set up times / cost. </a:t>
            </a:r>
          </a:p>
          <a:p>
            <a:endParaRPr lang="en-US" sz="1500" dirty="0"/>
          </a:p>
          <a:p>
            <a:r>
              <a:rPr lang="en-US" sz="1500" dirty="0"/>
              <a:t>Excess finished parts are retained in dedicated high bay storage, inventory managed and are available for repeat orders resulting in considerably reduced lead times and very competitive pricing. </a:t>
            </a:r>
          </a:p>
          <a:p>
            <a:endParaRPr lang="en-US" sz="1500" dirty="0"/>
          </a:p>
          <a:p>
            <a:endParaRPr lang="en-US" sz="1500" dirty="0"/>
          </a:p>
        </p:txBody>
      </p:sp>
      <p:grpSp>
        <p:nvGrpSpPr>
          <p:cNvPr id="9" name="Group 8">
            <a:extLst>
              <a:ext uri="{FF2B5EF4-FFF2-40B4-BE49-F238E27FC236}">
                <a16:creationId xmlns:a16="http://schemas.microsoft.com/office/drawing/2014/main" id="{2FA07C1A-5670-41C1-A012-D2FF8BD84D71}"/>
              </a:ext>
            </a:extLst>
          </p:cNvPr>
          <p:cNvGrpSpPr/>
          <p:nvPr/>
        </p:nvGrpSpPr>
        <p:grpSpPr>
          <a:xfrm>
            <a:off x="608860" y="323712"/>
            <a:ext cx="4112495" cy="5948187"/>
            <a:chOff x="608860" y="323712"/>
            <a:chExt cx="4112495" cy="5948187"/>
          </a:xfrm>
        </p:grpSpPr>
        <p:sp>
          <p:nvSpPr>
            <p:cNvPr id="5" name="TextBox 4">
              <a:extLst>
                <a:ext uri="{FF2B5EF4-FFF2-40B4-BE49-F238E27FC236}">
                  <a16:creationId xmlns:a16="http://schemas.microsoft.com/office/drawing/2014/main" id="{9DAEA4D2-E7BE-4216-87F4-E38427D96CBD}"/>
                </a:ext>
              </a:extLst>
            </p:cNvPr>
            <p:cNvSpPr txBox="1"/>
            <p:nvPr/>
          </p:nvSpPr>
          <p:spPr>
            <a:xfrm>
              <a:off x="608860" y="323712"/>
              <a:ext cx="3194721" cy="461665"/>
            </a:xfrm>
            <a:prstGeom prst="rect">
              <a:avLst/>
            </a:prstGeom>
            <a:noFill/>
          </p:spPr>
          <p:txBody>
            <a:bodyPr wrap="none" rtlCol="0">
              <a:spAutoFit/>
            </a:bodyPr>
            <a:lstStyle/>
            <a:p>
              <a:r>
                <a:rPr lang="en-US" sz="2400" b="1" dirty="0"/>
                <a:t>Inventory Management</a:t>
              </a:r>
              <a:endParaRPr lang="en-GB" sz="2400" b="1" dirty="0"/>
            </a:p>
          </p:txBody>
        </p:sp>
        <p:cxnSp>
          <p:nvCxnSpPr>
            <p:cNvPr id="7" name="Straight Connector 6">
              <a:extLst>
                <a:ext uri="{FF2B5EF4-FFF2-40B4-BE49-F238E27FC236}">
                  <a16:creationId xmlns:a16="http://schemas.microsoft.com/office/drawing/2014/main" id="{50299A27-E4C0-4D2D-9F4E-1DA27A99484F}"/>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093FF71-8D67-4484-B9BE-D1DC25DE8E86}"/>
                </a:ext>
              </a:extLst>
            </p:cNvPr>
            <p:cNvGrpSpPr/>
            <p:nvPr/>
          </p:nvGrpSpPr>
          <p:grpSpPr>
            <a:xfrm>
              <a:off x="620850" y="1064107"/>
              <a:ext cx="4100505" cy="5207792"/>
              <a:chOff x="620850" y="1064107"/>
              <a:chExt cx="4100505" cy="5207792"/>
            </a:xfrm>
          </p:grpSpPr>
          <p:pic>
            <p:nvPicPr>
              <p:cNvPr id="3" name="Picture 2">
                <a:extLst>
                  <a:ext uri="{FF2B5EF4-FFF2-40B4-BE49-F238E27FC236}">
                    <a16:creationId xmlns:a16="http://schemas.microsoft.com/office/drawing/2014/main" id="{54DC1F9A-DF08-431B-A900-C77B753FFBEA}"/>
                  </a:ext>
                </a:extLst>
              </p:cNvPr>
              <p:cNvPicPr>
                <a:picLocks noChangeAspect="1"/>
              </p:cNvPicPr>
              <p:nvPr/>
            </p:nvPicPr>
            <p:blipFill>
              <a:blip r:embed="rId3"/>
              <a:stretch>
                <a:fillRect/>
              </a:stretch>
            </p:blipFill>
            <p:spPr>
              <a:xfrm>
                <a:off x="626444" y="1064107"/>
                <a:ext cx="1906545" cy="2540739"/>
              </a:xfrm>
              <a:prstGeom prst="rect">
                <a:avLst/>
              </a:prstGeom>
            </p:spPr>
          </p:pic>
          <p:pic>
            <p:nvPicPr>
              <p:cNvPr id="1026" name="Picture 2">
                <a:extLst>
                  <a:ext uri="{FF2B5EF4-FFF2-40B4-BE49-F238E27FC236}">
                    <a16:creationId xmlns:a16="http://schemas.microsoft.com/office/drawing/2014/main" id="{1A7A795D-BA53-4C6F-8915-FBB36AAFC9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850" y="3729626"/>
                <a:ext cx="1906705" cy="25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148EFD8-7690-4757-BF1A-136EFBD859F1}"/>
                  </a:ext>
                </a:extLst>
              </p:cNvPr>
              <p:cNvPicPr>
                <a:picLocks noChangeAspect="1"/>
              </p:cNvPicPr>
              <p:nvPr/>
            </p:nvPicPr>
            <p:blipFill>
              <a:blip r:embed="rId5"/>
              <a:stretch>
                <a:fillRect/>
              </a:stretch>
            </p:blipFill>
            <p:spPr>
              <a:xfrm>
                <a:off x="2206220" y="2723570"/>
                <a:ext cx="2515135" cy="1887332"/>
              </a:xfrm>
              <a:prstGeom prst="rect">
                <a:avLst/>
              </a:prstGeom>
            </p:spPr>
          </p:pic>
          <p:sp>
            <p:nvSpPr>
              <p:cNvPr id="4" name="Rectangle 3">
                <a:extLst>
                  <a:ext uri="{FF2B5EF4-FFF2-40B4-BE49-F238E27FC236}">
                    <a16:creationId xmlns:a16="http://schemas.microsoft.com/office/drawing/2014/main" id="{3934D093-8852-45C1-988A-33FFC0F34916}"/>
                  </a:ext>
                </a:extLst>
              </p:cNvPr>
              <p:cNvSpPr/>
              <p:nvPr/>
            </p:nvSpPr>
            <p:spPr>
              <a:xfrm>
                <a:off x="2206220" y="2723570"/>
                <a:ext cx="2515135" cy="1887317"/>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Tree>
    <p:custDataLst>
      <p:tags r:id="rId1"/>
    </p:custDataLst>
    <p:extLst>
      <p:ext uri="{BB962C8B-B14F-4D97-AF65-F5344CB8AC3E}">
        <p14:creationId xmlns:p14="http://schemas.microsoft.com/office/powerpoint/2010/main" val="2510192596"/>
      </p:ext>
    </p:extLst>
  </p:cSld>
  <p:clrMapOvr>
    <a:masterClrMapping/>
  </p:clrMapOvr>
  <mc:AlternateContent xmlns:mc="http://schemas.openxmlformats.org/markup-compatibility/2006" xmlns:p14="http://schemas.microsoft.com/office/powerpoint/2010/main">
    <mc:Choice Requires="p14">
      <p:transition spd="med" p14:dur="700" advTm="16008">
        <p:fade/>
      </p:transition>
    </mc:Choice>
    <mc:Fallback xmlns="">
      <p:transition spd="med" advTm="160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7EFDD2-09DB-46C6-A0BF-E14BB6D7F778}"/>
              </a:ext>
            </a:extLst>
          </p:cNvPr>
          <p:cNvSpPr txBox="1"/>
          <p:nvPr/>
        </p:nvSpPr>
        <p:spPr>
          <a:xfrm>
            <a:off x="5083946" y="669704"/>
            <a:ext cx="3894150" cy="6001643"/>
          </a:xfrm>
          <a:prstGeom prst="rect">
            <a:avLst/>
          </a:prstGeom>
          <a:noFill/>
        </p:spPr>
        <p:txBody>
          <a:bodyPr wrap="square" rtlCol="0">
            <a:spAutoFit/>
          </a:bodyPr>
          <a:lstStyle/>
          <a:p>
            <a:r>
              <a:rPr lang="en-US" sz="1600" dirty="0"/>
              <a:t>Chappell Engineering have continually invested in latest generation machine tools  developing close relationships with leading machine tool manufacturers such as Mazak and Doosan ensuring the highest levels of service and support.</a:t>
            </a:r>
          </a:p>
          <a:p>
            <a:endParaRPr lang="en-US" sz="1600" dirty="0"/>
          </a:p>
          <a:p>
            <a:r>
              <a:rPr lang="en-US" sz="1600" dirty="0"/>
              <a:t>It is imperative that machine capabilities keep pace with customer expectations regarding product geometry, features and, of course cost and turnaround time. Chappell Engineering endeavor to anticipate the evolution in requirements and to ensure its capabilities remain at the forefront of technology.</a:t>
            </a:r>
          </a:p>
          <a:p>
            <a:endParaRPr lang="en-US" sz="1600" dirty="0"/>
          </a:p>
          <a:p>
            <a:r>
              <a:rPr lang="en-US" sz="1600" dirty="0"/>
              <a:t>Recognizing the need for accelerated lead times and an expectation to minimise environmental footprint, Chappell Engineering have progressively invested in ‘in-house’ capabilities to provide a seamless service to its customers including facilities for NDE,  Pressure Testing, Shot Blasting, Stress Relieving and Clean Room Assembly.</a:t>
            </a:r>
            <a:endParaRPr lang="en-GB" sz="1600" dirty="0"/>
          </a:p>
        </p:txBody>
      </p:sp>
      <p:grpSp>
        <p:nvGrpSpPr>
          <p:cNvPr id="2" name="Group 1">
            <a:extLst>
              <a:ext uri="{FF2B5EF4-FFF2-40B4-BE49-F238E27FC236}">
                <a16:creationId xmlns:a16="http://schemas.microsoft.com/office/drawing/2014/main" id="{BAC4B78A-B082-49D3-8DB7-0AC12066837B}"/>
              </a:ext>
            </a:extLst>
          </p:cNvPr>
          <p:cNvGrpSpPr/>
          <p:nvPr/>
        </p:nvGrpSpPr>
        <p:grpSpPr>
          <a:xfrm>
            <a:off x="608860" y="323712"/>
            <a:ext cx="3839484" cy="4567909"/>
            <a:chOff x="608860" y="323712"/>
            <a:chExt cx="3839484" cy="4567909"/>
          </a:xfrm>
        </p:grpSpPr>
        <p:sp>
          <p:nvSpPr>
            <p:cNvPr id="5" name="TextBox 4">
              <a:extLst>
                <a:ext uri="{FF2B5EF4-FFF2-40B4-BE49-F238E27FC236}">
                  <a16:creationId xmlns:a16="http://schemas.microsoft.com/office/drawing/2014/main" id="{9DAEA4D2-E7BE-4216-87F4-E38427D96CBD}"/>
                </a:ext>
              </a:extLst>
            </p:cNvPr>
            <p:cNvSpPr txBox="1"/>
            <p:nvPr/>
          </p:nvSpPr>
          <p:spPr>
            <a:xfrm>
              <a:off x="608860" y="323712"/>
              <a:ext cx="3165995" cy="461665"/>
            </a:xfrm>
            <a:prstGeom prst="rect">
              <a:avLst/>
            </a:prstGeom>
            <a:noFill/>
          </p:spPr>
          <p:txBody>
            <a:bodyPr wrap="none" rtlCol="0">
              <a:spAutoFit/>
            </a:bodyPr>
            <a:lstStyle/>
            <a:p>
              <a:r>
                <a:rPr lang="en-US" sz="2400" b="1" dirty="0"/>
                <a:t>Machines: Introduction</a:t>
              </a:r>
              <a:endParaRPr lang="en-GB" sz="2400" b="1" dirty="0"/>
            </a:p>
          </p:txBody>
        </p:sp>
        <p:cxnSp>
          <p:nvCxnSpPr>
            <p:cNvPr id="7" name="Straight Connector 6">
              <a:extLst>
                <a:ext uri="{FF2B5EF4-FFF2-40B4-BE49-F238E27FC236}">
                  <a16:creationId xmlns:a16="http://schemas.microsoft.com/office/drawing/2014/main" id="{50299A27-E4C0-4D2D-9F4E-1DA27A99484F}"/>
                </a:ext>
              </a:extLst>
            </p:cNvPr>
            <p:cNvCxnSpPr/>
            <p:nvPr/>
          </p:nvCxnSpPr>
          <p:spPr>
            <a:xfrm>
              <a:off x="608860" y="763480"/>
              <a:ext cx="3661299" cy="0"/>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7175" name="Picture 7">
              <a:extLst>
                <a:ext uri="{FF2B5EF4-FFF2-40B4-BE49-F238E27FC236}">
                  <a16:creationId xmlns:a16="http://schemas.microsoft.com/office/drawing/2014/main" id="{CA735D73-8125-4C99-B15B-90D67D9AFD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8860" y="2012008"/>
              <a:ext cx="3839484" cy="287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97217955"/>
      </p:ext>
    </p:extLst>
  </p:cSld>
  <p:clrMapOvr>
    <a:masterClrMapping/>
  </p:clrMapOvr>
  <mc:AlternateContent xmlns:mc="http://schemas.openxmlformats.org/markup-compatibility/2006" xmlns:p14="http://schemas.microsoft.com/office/powerpoint/2010/main">
    <mc:Choice Requires="p14">
      <p:transition spd="med" p14:dur="700" advTm="16950">
        <p:fade/>
      </p:transition>
    </mc:Choice>
    <mc:Fallback xmlns="">
      <p:transition spd="med" advTm="169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10.xml><?xml version="1.0" encoding="utf-8"?>
<p:tagLst xmlns:a="http://schemas.openxmlformats.org/drawingml/2006/main" xmlns:r="http://schemas.openxmlformats.org/officeDocument/2006/relationships" xmlns:p="http://schemas.openxmlformats.org/presentationml/2006/main">
  <p:tag name="TIMING" val="|1.2|2"/>
</p:tagLst>
</file>

<file path=ppt/tags/tag11.xml><?xml version="1.0" encoding="utf-8"?>
<p:tagLst xmlns:a="http://schemas.openxmlformats.org/drawingml/2006/main" xmlns:r="http://schemas.openxmlformats.org/officeDocument/2006/relationships" xmlns:p="http://schemas.openxmlformats.org/presentationml/2006/main">
  <p:tag name="TIMING" val="|0.7|2.2"/>
</p:tagLst>
</file>

<file path=ppt/tags/tag12.xml><?xml version="1.0" encoding="utf-8"?>
<p:tagLst xmlns:a="http://schemas.openxmlformats.org/drawingml/2006/main" xmlns:r="http://schemas.openxmlformats.org/officeDocument/2006/relationships" xmlns:p="http://schemas.openxmlformats.org/presentationml/2006/main">
  <p:tag name="TIMING" val="|0.8|2.4"/>
</p:tagLst>
</file>

<file path=ppt/tags/tag13.xml><?xml version="1.0" encoding="utf-8"?>
<p:tagLst xmlns:a="http://schemas.openxmlformats.org/drawingml/2006/main" xmlns:r="http://schemas.openxmlformats.org/officeDocument/2006/relationships" xmlns:p="http://schemas.openxmlformats.org/presentationml/2006/main">
  <p:tag name="TIMING" val="|0.8|2.8"/>
</p:tagLst>
</file>

<file path=ppt/tags/tag14.xml><?xml version="1.0" encoding="utf-8"?>
<p:tagLst xmlns:a="http://schemas.openxmlformats.org/drawingml/2006/main" xmlns:r="http://schemas.openxmlformats.org/officeDocument/2006/relationships" xmlns:p="http://schemas.openxmlformats.org/presentationml/2006/main">
  <p:tag name="TIMING" val="|1.4|2"/>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8|3.2|3.4"/>
</p:tagLst>
</file>

<file path=ppt/tags/tag3.xml><?xml version="1.0" encoding="utf-8"?>
<p:tagLst xmlns:a="http://schemas.openxmlformats.org/drawingml/2006/main" xmlns:r="http://schemas.openxmlformats.org/officeDocument/2006/relationships" xmlns:p="http://schemas.openxmlformats.org/presentationml/2006/main">
  <p:tag name="TIMING" val="|1|2.6"/>
</p:tagLst>
</file>

<file path=ppt/tags/tag4.xml><?xml version="1.0" encoding="utf-8"?>
<p:tagLst xmlns:a="http://schemas.openxmlformats.org/drawingml/2006/main" xmlns:r="http://schemas.openxmlformats.org/officeDocument/2006/relationships" xmlns:p="http://schemas.openxmlformats.org/presentationml/2006/main">
  <p:tag name="TIMING" val="|1.3|3"/>
</p:tagLst>
</file>

<file path=ppt/tags/tag5.xml><?xml version="1.0" encoding="utf-8"?>
<p:tagLst xmlns:a="http://schemas.openxmlformats.org/drawingml/2006/main" xmlns:r="http://schemas.openxmlformats.org/officeDocument/2006/relationships" xmlns:p="http://schemas.openxmlformats.org/presentationml/2006/main">
  <p:tag name="TIMING" val="|1.3|2.3"/>
</p:tagLst>
</file>

<file path=ppt/tags/tag6.xml><?xml version="1.0" encoding="utf-8"?>
<p:tagLst xmlns:a="http://schemas.openxmlformats.org/drawingml/2006/main" xmlns:r="http://schemas.openxmlformats.org/officeDocument/2006/relationships" xmlns:p="http://schemas.openxmlformats.org/presentationml/2006/main">
  <p:tag name="TIMING" val="|1.8|3.1"/>
</p:tagLst>
</file>

<file path=ppt/tags/tag7.xml><?xml version="1.0" encoding="utf-8"?>
<p:tagLst xmlns:a="http://schemas.openxmlformats.org/drawingml/2006/main" xmlns:r="http://schemas.openxmlformats.org/officeDocument/2006/relationships" xmlns:p="http://schemas.openxmlformats.org/presentationml/2006/main">
  <p:tag name="TIMING" val="|1.1|2.4"/>
</p:tagLst>
</file>

<file path=ppt/tags/tag8.xml><?xml version="1.0" encoding="utf-8"?>
<p:tagLst xmlns:a="http://schemas.openxmlformats.org/drawingml/2006/main" xmlns:r="http://schemas.openxmlformats.org/officeDocument/2006/relationships" xmlns:p="http://schemas.openxmlformats.org/presentationml/2006/main">
  <p:tag name="TIMING" val="|1.1|2.4"/>
</p:tagLst>
</file>

<file path=ppt/tags/tag9.xml><?xml version="1.0" encoding="utf-8"?>
<p:tagLst xmlns:a="http://schemas.openxmlformats.org/drawingml/2006/main" xmlns:r="http://schemas.openxmlformats.org/officeDocument/2006/relationships" xmlns:p="http://schemas.openxmlformats.org/presentationml/2006/main">
  <p:tag name="TIMING" val="|1.1|2.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14698</TotalTime>
  <Words>2031</Words>
  <Application>Microsoft Office PowerPoint</Application>
  <PresentationFormat>A4 Paper (210x297 mm)</PresentationFormat>
  <Paragraphs>232</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Futura Std Book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Beata Kryszkowska</dc:creator>
  <cp:lastModifiedBy>joseph smith</cp:lastModifiedBy>
  <cp:revision>45</cp:revision>
  <cp:lastPrinted>2021-09-22T13:40:10Z</cp:lastPrinted>
  <dcterms:created xsi:type="dcterms:W3CDTF">2021-05-04T14:07:53Z</dcterms:created>
  <dcterms:modified xsi:type="dcterms:W3CDTF">2022-04-01T15:19:56Z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85f1f62-8d2b-4457-869c-0a13c6549635_Enabled">
    <vt:lpwstr>True</vt:lpwstr>
  </property>
  <property fmtid="{D5CDD505-2E9C-101B-9397-08002B2CF9AE}" pid="3" name="MSIP_Label_585f1f62-8d2b-4457-869c-0a13c6549635_SiteId">
    <vt:lpwstr>41ff26dc-250f-4b13-8981-739be8610c21</vt:lpwstr>
  </property>
  <property fmtid="{D5CDD505-2E9C-101B-9397-08002B2CF9AE}" pid="4" name="MSIP_Label_585f1f62-8d2b-4457-869c-0a13c6549635_Owner">
    <vt:lpwstr>JChappell@slb.com</vt:lpwstr>
  </property>
  <property fmtid="{D5CDD505-2E9C-101B-9397-08002B2CF9AE}" pid="5" name="MSIP_Label_585f1f62-8d2b-4457-869c-0a13c6549635_SetDate">
    <vt:lpwstr>2021-09-24T23:01:01.0232465Z</vt:lpwstr>
  </property>
  <property fmtid="{D5CDD505-2E9C-101B-9397-08002B2CF9AE}" pid="6" name="MSIP_Label_585f1f62-8d2b-4457-869c-0a13c6549635_Name">
    <vt:lpwstr>Private</vt:lpwstr>
  </property>
  <property fmtid="{D5CDD505-2E9C-101B-9397-08002B2CF9AE}" pid="7" name="MSIP_Label_585f1f62-8d2b-4457-869c-0a13c6549635_Application">
    <vt:lpwstr>Microsoft Azure Information Protection</vt:lpwstr>
  </property>
  <property fmtid="{D5CDD505-2E9C-101B-9397-08002B2CF9AE}" pid="8" name="MSIP_Label_585f1f62-8d2b-4457-869c-0a13c6549635_ActionId">
    <vt:lpwstr>7ce96d17-4e2e-4788-b440-63c98957dca2</vt:lpwstr>
  </property>
  <property fmtid="{D5CDD505-2E9C-101B-9397-08002B2CF9AE}" pid="9" name="MSIP_Label_585f1f62-8d2b-4457-869c-0a13c6549635_Extended_MSFT_Method">
    <vt:lpwstr>Automatic</vt:lpwstr>
  </property>
  <property fmtid="{D5CDD505-2E9C-101B-9397-08002B2CF9AE}" pid="10" name="MSIP_Label_8bb759f6-5337-4dc5-b19b-e74b6da11f8f_Enabled">
    <vt:lpwstr>True</vt:lpwstr>
  </property>
  <property fmtid="{D5CDD505-2E9C-101B-9397-08002B2CF9AE}" pid="11" name="MSIP_Label_8bb759f6-5337-4dc5-b19b-e74b6da11f8f_SiteId">
    <vt:lpwstr>41ff26dc-250f-4b13-8981-739be8610c21</vt:lpwstr>
  </property>
  <property fmtid="{D5CDD505-2E9C-101B-9397-08002B2CF9AE}" pid="12" name="MSIP_Label_8bb759f6-5337-4dc5-b19b-e74b6da11f8f_Owner">
    <vt:lpwstr>JChappell@slb.com</vt:lpwstr>
  </property>
  <property fmtid="{D5CDD505-2E9C-101B-9397-08002B2CF9AE}" pid="13" name="MSIP_Label_8bb759f6-5337-4dc5-b19b-e74b6da11f8f_SetDate">
    <vt:lpwstr>2021-09-24T23:01:01.0232465Z</vt:lpwstr>
  </property>
  <property fmtid="{D5CDD505-2E9C-101B-9397-08002B2CF9AE}" pid="14" name="MSIP_Label_8bb759f6-5337-4dc5-b19b-e74b6da11f8f_Name">
    <vt:lpwstr>Internal</vt:lpwstr>
  </property>
  <property fmtid="{D5CDD505-2E9C-101B-9397-08002B2CF9AE}" pid="15" name="MSIP_Label_8bb759f6-5337-4dc5-b19b-e74b6da11f8f_Application">
    <vt:lpwstr>Microsoft Azure Information Protection</vt:lpwstr>
  </property>
  <property fmtid="{D5CDD505-2E9C-101B-9397-08002B2CF9AE}" pid="16" name="MSIP_Label_8bb759f6-5337-4dc5-b19b-e74b6da11f8f_ActionId">
    <vt:lpwstr>7ce96d17-4e2e-4788-b440-63c98957dca2</vt:lpwstr>
  </property>
  <property fmtid="{D5CDD505-2E9C-101B-9397-08002B2CF9AE}" pid="17" name="MSIP_Label_8bb759f6-5337-4dc5-b19b-e74b6da11f8f_Parent">
    <vt:lpwstr>585f1f62-8d2b-4457-869c-0a13c6549635</vt:lpwstr>
  </property>
  <property fmtid="{D5CDD505-2E9C-101B-9397-08002B2CF9AE}" pid="18" name="MSIP_Label_8bb759f6-5337-4dc5-b19b-e74b6da11f8f_Extended_MSFT_Method">
    <vt:lpwstr>Automatic</vt:lpwstr>
  </property>
  <property fmtid="{D5CDD505-2E9C-101B-9397-08002B2CF9AE}" pid="19" name="Sensitivity">
    <vt:lpwstr>Private Internal</vt:lpwstr>
  </property>
</Properties>
</file>